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2"/>
  </p:notesMasterIdLst>
  <p:sldIdLst>
    <p:sldId id="294" r:id="rId2"/>
    <p:sldId id="296" r:id="rId3"/>
    <p:sldId id="258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74" r:id="rId12"/>
    <p:sldId id="275" r:id="rId13"/>
    <p:sldId id="276" r:id="rId14"/>
    <p:sldId id="277" r:id="rId15"/>
    <p:sldId id="285" r:id="rId16"/>
    <p:sldId id="286" r:id="rId17"/>
    <p:sldId id="287" r:id="rId18"/>
    <p:sldId id="288" r:id="rId19"/>
    <p:sldId id="289" r:id="rId20"/>
    <p:sldId id="259" r:id="rId21"/>
    <p:sldId id="260" r:id="rId22"/>
    <p:sldId id="262" r:id="rId23"/>
    <p:sldId id="263" r:id="rId24"/>
    <p:sldId id="264" r:id="rId25"/>
    <p:sldId id="265" r:id="rId26"/>
    <p:sldId id="266" r:id="rId27"/>
    <p:sldId id="267" r:id="rId28"/>
    <p:sldId id="268" r:id="rId29"/>
    <p:sldId id="269" r:id="rId30"/>
    <p:sldId id="270" r:id="rId31"/>
    <p:sldId id="271" r:id="rId32"/>
    <p:sldId id="272" r:id="rId33"/>
    <p:sldId id="273" r:id="rId34"/>
    <p:sldId id="290" r:id="rId35"/>
    <p:sldId id="291" r:id="rId36"/>
    <p:sldId id="292" r:id="rId37"/>
    <p:sldId id="293" r:id="rId38"/>
    <p:sldId id="297" r:id="rId39"/>
    <p:sldId id="298" r:id="rId40"/>
    <p:sldId id="299" r:id="rId4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59" autoAdjust="0"/>
    <p:restoredTop sz="86415" autoAdjust="0"/>
  </p:normalViewPr>
  <p:slideViewPr>
    <p:cSldViewPr>
      <p:cViewPr>
        <p:scale>
          <a:sx n="68" d="100"/>
          <a:sy n="68" d="100"/>
        </p:scale>
        <p:origin x="-87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169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4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image" Target="../media/image24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image" Target="../media/image34.png"/><Relationship Id="rId4" Type="http://schemas.openxmlformats.org/officeDocument/2006/relationships/image" Target="../media/image37.png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image" Target="../media/image34.png"/><Relationship Id="rId4" Type="http://schemas.openxmlformats.org/officeDocument/2006/relationships/image" Target="../media/image3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D1A258-0260-4FA0-9C7D-88BE482AB09C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2FC033-8DA4-431F-BA27-411DF66DAF6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FC033-8DA4-431F-BA27-411DF66DAF66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dirty="0" smtClean="0"/>
              <a:t>ГБПОУ «Самарский энергетический колледж</a:t>
            </a:r>
            <a:endParaRPr kumimoji="0" lang="en-US" dirty="0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2.bin"/><Relationship Id="rId12" Type="http://schemas.openxmlformats.org/officeDocument/2006/relationships/image" Target="../media/image3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8.png"/><Relationship Id="rId11" Type="http://schemas.openxmlformats.org/officeDocument/2006/relationships/image" Target="../media/image32.png"/><Relationship Id="rId5" Type="http://schemas.openxmlformats.org/officeDocument/2006/relationships/image" Target="../media/image27.png"/><Relationship Id="rId10" Type="http://schemas.openxmlformats.org/officeDocument/2006/relationships/image" Target="../media/image31.png"/><Relationship Id="rId4" Type="http://schemas.openxmlformats.org/officeDocument/2006/relationships/image" Target="../media/image26.png"/><Relationship Id="rId9" Type="http://schemas.openxmlformats.org/officeDocument/2006/relationships/image" Target="../media/image30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13" Type="http://schemas.openxmlformats.org/officeDocument/2006/relationships/image" Target="../media/image44.png"/><Relationship Id="rId3" Type="http://schemas.openxmlformats.org/officeDocument/2006/relationships/image" Target="../media/image38.png"/><Relationship Id="rId7" Type="http://schemas.openxmlformats.org/officeDocument/2006/relationships/image" Target="../media/image40.png"/><Relationship Id="rId12" Type="http://schemas.openxmlformats.org/officeDocument/2006/relationships/image" Target="../media/image4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42.png"/><Relationship Id="rId5" Type="http://schemas.openxmlformats.org/officeDocument/2006/relationships/oleObject" Target="../embeddings/oleObject3.bin"/><Relationship Id="rId15" Type="http://schemas.openxmlformats.org/officeDocument/2006/relationships/image" Target="../media/image46.png"/><Relationship Id="rId10" Type="http://schemas.openxmlformats.org/officeDocument/2006/relationships/oleObject" Target="../embeddings/oleObject6.bin"/><Relationship Id="rId4" Type="http://schemas.openxmlformats.org/officeDocument/2006/relationships/image" Target="../media/image39.png"/><Relationship Id="rId9" Type="http://schemas.openxmlformats.org/officeDocument/2006/relationships/oleObject" Target="../embeddings/oleObject5.bin"/><Relationship Id="rId14" Type="http://schemas.openxmlformats.org/officeDocument/2006/relationships/image" Target="../media/image45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13" Type="http://schemas.openxmlformats.org/officeDocument/2006/relationships/image" Target="../media/image44.png"/><Relationship Id="rId3" Type="http://schemas.openxmlformats.org/officeDocument/2006/relationships/image" Target="../media/image38.png"/><Relationship Id="rId7" Type="http://schemas.openxmlformats.org/officeDocument/2006/relationships/image" Target="../media/image40.png"/><Relationship Id="rId12" Type="http://schemas.openxmlformats.org/officeDocument/2006/relationships/image" Target="../media/image4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42.png"/><Relationship Id="rId5" Type="http://schemas.openxmlformats.org/officeDocument/2006/relationships/oleObject" Target="../embeddings/oleObject7.bin"/><Relationship Id="rId15" Type="http://schemas.openxmlformats.org/officeDocument/2006/relationships/image" Target="../media/image46.png"/><Relationship Id="rId10" Type="http://schemas.openxmlformats.org/officeDocument/2006/relationships/oleObject" Target="../embeddings/oleObject10.bin"/><Relationship Id="rId4" Type="http://schemas.openxmlformats.org/officeDocument/2006/relationships/image" Target="../media/image39.png"/><Relationship Id="rId9" Type="http://schemas.openxmlformats.org/officeDocument/2006/relationships/oleObject" Target="../embeddings/oleObject9.bin"/><Relationship Id="rId14" Type="http://schemas.openxmlformats.org/officeDocument/2006/relationships/image" Target="../media/image45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1"/>
          <p:cNvSpPr>
            <a:spLocks noChangeArrowheads="1"/>
          </p:cNvSpPr>
          <p:nvPr/>
        </p:nvSpPr>
        <p:spPr bwMode="auto">
          <a:xfrm>
            <a:off x="1475656" y="1068252"/>
            <a:ext cx="6984776" cy="5139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0459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Дисциплина: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Метрология, стандартизация и сертификация</a:t>
            </a: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solidFill>
                <a:srgbClr val="C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Открытый урок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теме  «Классификация средств измерений и их условные обозначения»</a:t>
            </a: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latin typeface="Arial" pitchFamily="34" charset="0"/>
              <a:ea typeface="Times New Roman" pitchFamily="18" charset="0"/>
              <a:cs typeface="Cambria" pitchFamily="18" charset="0"/>
            </a:endParaRP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Cambria" pitchFamily="18" charset="0"/>
            </a:endParaRP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Cambria" pitchFamily="18" charset="0"/>
            </a:endParaRP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Cambria" pitchFamily="18" charset="0"/>
            </a:endParaRP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Cambria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Сыромятникова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Лилия Владимировна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преподаватель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1115616" y="93906"/>
            <a:ext cx="763284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Министерство образования и науки Самарской области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Государственное бюджетное профессиональное образовательное учреждение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Самарской области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«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САМАРСКИЙ ЭНЕРГЕТИЧЕСКИЙ КОЛЛЕДЖ»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(ГБПОУ «СЭК»)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1"/>
          <p:cNvSpPr>
            <a:spLocks noChangeArrowheads="1"/>
          </p:cNvSpPr>
          <p:nvPr/>
        </p:nvSpPr>
        <p:spPr bwMode="auto">
          <a:xfrm>
            <a:off x="1331640" y="390541"/>
            <a:ext cx="72008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8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называется совокупность операций, выполняемых в целях подтверждения соответствия средств измерений метрологическим требованиям?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Поверка.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Калибровка.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3.Аккредитация.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Сертификация.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Контроль.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Теоретические сведения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Средством измерения (СИ)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называется техническое средство, предназначенное для измерений, имеющее нормированные метрологические характеристики, воспроизводящее и хранящее единицу физической величины, размер которой принимается неизменным (в пределах установленной погрешности) в течение известного интервала времени.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Классификация средств измерений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628800"/>
            <a:ext cx="7498080" cy="4619600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Средства измерения классифицируют по следующим признакам: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 конструктивному исполнению;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метрологическому назначению;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уровню стандартизации.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 конструктивному исполнению СИ подразделяются на: меры, измерительные приборы, измерительные преобразователи, измерительные установки, измерительные системы.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260648"/>
            <a:ext cx="7272808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Мера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— это средство измерения, предназначенное для воспроизведения физической величины заданного размера. Например: гиря — мера массы, резистор — мера электрического сопротивления.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Измерительный преобразователь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— это средство измерения, предназначенное для выработки измерительной информации в форме, удобной для передачи, дальнейшего преобразования, обработки или хранения, но недоступной для непосредственного восприятия наблюдателем (термопара, частотный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преобразовател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Измерительный прибор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— средство измерения, предназначенное для получения значений измеряемой физической величины в установленном диапазоне ( весы,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фото-электроколориметры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т.д.).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 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измерительной установкой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понимают совокупность средств измерений (мер, измерительных приборов, преобразователей) и вспомогательных устройств для выработки сигналов информации в форме, удобной для восприятия и расположенных в одном месте (испытательный стенд).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2420888"/>
            <a:ext cx="756084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метрологическому назначению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СИ подразделяются на рабочие и метрологические.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Рабочие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средства измерения предназначены непосредственно для измерений в различных сферах деятельности, а именно в науке, технике, в производстве, медицине, то есть там, где необходимо получить значение той или иной физической величины. 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Метрологическое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средство измерения предназначено для метрологических целей: воспроизведения единицы и ее хранения или передачи размера единицы рабочим СИ. К ним относятся эталоны, образцовые СИ, поверочные установки, стандартные образцы.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404664"/>
            <a:ext cx="756084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Измерительная система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— это совокупность средств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измере-ний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вспомогательных устройств, соединенных между собой каналами связи, размещенных в разных точках контролируемого пространства с целью измерения одной или нескольких физических величин, свойственных этому пространству (контролирующие, управляющие системы с ЭВМ).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2" name="Picture 2" descr="https://present5.com/presentation/24632788_437287392/image-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476672"/>
            <a:ext cx="7560840" cy="56166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0" name="Picture 2" descr="https://im0-tub-ru.yandex.net/i?id=dca515fb156e8d7d5aa57200e16d4f05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629054"/>
            <a:ext cx="8172400" cy="62289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2" descr="http://images.myshared.ru/7/831134/slide_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414045"/>
            <a:ext cx="7764355" cy="58232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Picture 2" descr="http://shkola-rf.narod.ru/thumbnails/physics/physics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332656"/>
            <a:ext cx="7488832" cy="6138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Picture 2" descr="https://ds04.infourok.ru/uploads/ex/09a2/000a0839-f2bec4c9/img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548680"/>
            <a:ext cx="7237312" cy="53285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План 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12776"/>
            <a:ext cx="7498080" cy="5256584"/>
          </a:xfrm>
        </p:spPr>
        <p:txBody>
          <a:bodyPr>
            <a:noAutofit/>
          </a:bodyPr>
          <a:lstStyle/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Организационный момент – 5 мин.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Закрепление пройденного материала(тестирование) - 10 мин. 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Теоретические сведения по теме практического занятия – 20 мин.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Задание по практическому занятию -10 мин. 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Выполнение задания : Заполнение таблицы  – 15 мин. 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Ответы на контрольные вопросы -5 мин. 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Знакомство с  оборудованием в мастерских ГБПОУ «Самарский энергетический колледж» - 20 мин. 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Оценка результатов выполненной работы – 3 мин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Подведение итогов урока – 2 мин.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458032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Теоретические сведения для выполнения практического задания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По характеру измерений и виду измеряемых величин.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России  классификация и обозначения  приборов (РИП) традиционно регулируются ГОСТ 15094-69, с развитием измерительной техники этот документ неоднократно подвергался изменениям и дополнениям. Стандарт устанавливает иерархическую древовидную систему классификации и обозначений: подгруппа (первый элемент обозначения, прописная русская буква) &gt; вид (второй элемент, арабская цифра); далее в обозначении через дефис идет условный номер разработки внутри вида (тип) и, при необходимости, дополнительные элементы. В обозначениях старых приборов иногда встречается буква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после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видоопределяющего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элемента, что означает, что прибор имеет дополнительные функции, кроме основной. По ГОСТ 15094 – 69 «Приборы электронные радиоизмерительные. Классификация, наименования и обозначения» все электронные измерительные приборы разделяют на 20 подгрупп. В таблице 1 приведены некоторые из указанных подгрупп.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225722"/>
          </a:xfrm>
        </p:spPr>
        <p:txBody>
          <a:bodyPr>
            <a:normAutofit fontScale="90000"/>
          </a:bodyPr>
          <a:lstStyle/>
          <a:p>
            <a:pPr algn="r"/>
            <a: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Талица 1</a:t>
            </a:r>
            <a:endParaRPr lang="ru-RU" sz="16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214414" y="571483"/>
          <a:ext cx="7643866" cy="6072232"/>
        </p:xfrm>
        <a:graphic>
          <a:graphicData uri="http://schemas.openxmlformats.org/drawingml/2006/table">
            <a:tbl>
              <a:tblPr/>
              <a:tblGrid>
                <a:gridCol w="743595"/>
                <a:gridCol w="1613859"/>
                <a:gridCol w="1214446"/>
                <a:gridCol w="4071966"/>
              </a:tblGrid>
              <a:tr h="5963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Подгруппа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Название подгруппы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Вид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Название вида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32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339">
                <a:tc row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Приборы для измерения силы тока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А1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установки или приборы для поверки амперметров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3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А2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амперметры постоянного тока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3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А3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амперметры переменного тока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3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А7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амперметры универсальные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3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А9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преобразователи тока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339">
                <a:tc rowSpan="9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Приборы для измерения напряжения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установки или приборы для поверки вольтметров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3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вольтметры постоянного тока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3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В3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вольтметры переменного тока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3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В4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вольтметры импульсного тока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3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В5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вольтметры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фазочувствительные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3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вольтметры селективные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6" marR="421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3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вольтметры универсальные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0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измерители отношения напряжений и (или) разности напряжений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6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преобразователи напряжений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71537" y="71414"/>
          <a:ext cx="8001057" cy="7336857"/>
        </p:xfrm>
        <a:graphic>
          <a:graphicData uri="http://schemas.openxmlformats.org/drawingml/2006/table">
            <a:tbl>
              <a:tblPr/>
              <a:tblGrid>
                <a:gridCol w="285751"/>
                <a:gridCol w="1508842"/>
                <a:gridCol w="1265821"/>
                <a:gridCol w="4940643"/>
              </a:tblGrid>
              <a:tr h="28507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97" marR="29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97" marR="29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97" marR="29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97" marR="29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989">
                <a:tc rowSpan="8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97" marR="29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Приборы для измерения параметров компонентов и цепей с сосредоточенными постоянными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97" marR="29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Е1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97" marR="29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меры, установки или приборы для поверки измерителей параметров компонентов и цепей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97" marR="29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9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Е2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97" marR="29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измерители полных сопротивлений и (или) полных проводимостей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97" marR="29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4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Е3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97" marR="29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измерители индуктивностей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97" marR="29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4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Е4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97" marR="29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измерители добротности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97" marR="29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4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Е6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97" marR="29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измерители сопротивлений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97" marR="29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4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Е7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97" marR="29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измерители параметров универсальные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97" marR="29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4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Е8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97" marR="29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измерители емкостей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97" marR="29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4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Е9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97" marR="29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преобразователи параметров компонентов и цепей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97" marR="29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450">
                <a:tc row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97" marR="29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Приборы для измерения мощности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97" marR="29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97" marR="29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установки или приборы для поверки ваттметров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97" marR="29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4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97" marR="29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ваттметры проходящей мощности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97" marR="29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4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97" marR="29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ваттметры поглощаемой мощности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97" marR="29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4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97" marR="29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преобразователи приемные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97" marR="29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450">
                <a:tc row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97" marR="29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Приборы для измерения параметров элементов и трактов с распределенными постоянными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97" marR="29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Р1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97" marR="29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линии измерительные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97" marR="29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4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Р2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97" marR="29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измерители коэффициента стоячей волны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97" marR="29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4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Р3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97" marR="29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измерители полных сопротивлений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97" marR="29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4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Р4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97" marR="29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измерители комплексных коэффициентов передач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97" marR="29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4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Р5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97" marR="29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измерители параметров линий передач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97" marR="29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4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Р6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97" marR="29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измерители добротности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97" marR="29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4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Р9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97" marR="29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преобразователи параметров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97" marR="29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450">
                <a:tc rowSpan="6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Ч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97" marR="29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Приборы для измерения частоты и времени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97" marR="29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Ч1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97" marR="29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стандарты частоты и времени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97" marR="29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4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Ч2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97" marR="29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частотомеры резонансные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97" marR="29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4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Ч3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97" marR="29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частотомеры электронно-счетные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97" marR="29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9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Ч5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97" marR="29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синхронизаторы частоты и преобразователи частоты сигнала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97" marR="29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4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Ч6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97" marR="29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синтезаторы частот, делители и умножители частоты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97" marR="29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4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Ч9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97" marR="29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преобразователи частоты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97" marR="29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896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Ф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97" marR="29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Приборы для измерения разности фаз и группового времени запаздывания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97" marR="29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Ф1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97" marR="29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установки или приборы для поверки измерителей разности фаз и группового времени запаздывания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97" marR="29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1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Ф2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97" marR="29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измерители разности фаз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97" marR="29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00099" y="-23"/>
          <a:ext cx="8143900" cy="6871132"/>
        </p:xfrm>
        <a:graphic>
          <a:graphicData uri="http://schemas.openxmlformats.org/drawingml/2006/table">
            <a:tbl>
              <a:tblPr/>
              <a:tblGrid>
                <a:gridCol w="357190"/>
                <a:gridCol w="1643074"/>
                <a:gridCol w="857256"/>
                <a:gridCol w="5286380"/>
              </a:tblGrid>
              <a:tr h="16721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71" marR="24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71" marR="24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71" marR="24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71" marR="24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10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771" marR="24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771" marR="24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Ф3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71" marR="24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фазовращатели измерительные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71" marR="24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2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Ф4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71" marR="24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измерители группового времени запаздывания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71" marR="24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203">
                <a:tc row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71" marR="24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Приборы для наблюдения, измерения и исследования формы сигнала и спектра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71" marR="24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С1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71" marR="24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осциллографы универсальные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71" marR="24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2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С2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71" marR="24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измерители коэффициента амплитудной модуляции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71" marR="24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2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С4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71" marR="24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анализаторы спектра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71" marR="24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2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С6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71" marR="24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измерители нелинейных искажений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71" marR="24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2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С7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71" marR="24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осциллографы скоростные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71" marR="24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2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С8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71" marR="24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осциллографы запоминающие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71" marR="24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2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С9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71" marR="24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осциллографы специальные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71" marR="24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404">
                <a:tc row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71" marR="24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Приборы для наблюдения и исследования характеристик радиоустройств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71" marR="24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Х1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71" marR="24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приборы для исследования амплитудно-частотных характеристик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71" marR="24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4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Х2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71" marR="24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приборы для исследования переходных характеристик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71" marR="24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4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Х3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71" marR="24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приборы для исследования фазочастотных характеристик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71" marR="24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4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Х4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71" marR="24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приборы для исследования амплитудных характеристик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71" marR="24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2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Х5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71" marR="24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измерители коэффициента шума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71" marR="24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404">
                <a:tc row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71" marR="24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Приборы для измерения напряженности поля и радиопомех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71" marR="24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71" marR="24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установки (приборы) для поверки приборов для измерения напряженности поля и радиопомех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71" marR="24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2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71" marR="24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индикаторы поля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71" marR="24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2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71" marR="24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измерители напряженности поля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71" marR="24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2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71" marR="24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измерители радиопомех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71" marR="24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2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71" marR="24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приемники измерительные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71" marR="24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203">
                <a:tc row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71" marR="24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Усилители измерительные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71" marR="24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У2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71" marR="24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усилители селективные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71" marR="24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2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У3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71" marR="24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усилители высокочастотные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71" marR="24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2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У4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71" marR="24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усилители низкочастотные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71" marR="24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2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У5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71" marR="24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усилители напряжения постоянного тока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71" marR="24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2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У7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71" marR="24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усилители универсальные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71" marR="24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203">
                <a:tc rowSpan="6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71" marR="24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Генераторы измерительные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71" marR="24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Г1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71" marR="24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установки для поверки измерительных генераторов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71" marR="24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2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Г2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71" marR="24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генераторы шумовых сигналов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71" marR="24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2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Г3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71" marR="24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генераторы сигналов низкочастотные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71" marR="24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2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Г4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71" marR="24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генераторы сигналов высокочастотные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71" marR="24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2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Г5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71" marR="24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генераторы импульсов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71" marR="24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2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Г6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71" marR="24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генераторы сигналов специальной формы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71" marR="24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203">
                <a:tc row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71" marR="24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риборы специальные для импульсных измерений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71" marR="24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И1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71" marR="24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установки для поверки импульсных приборов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71" marR="24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2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И2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71" marR="24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измерители временных интервалов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71" marR="24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2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И3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71" marR="24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счетчики импульсов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71" marR="24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2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И4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71" marR="24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анализаторы импульсов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71" marR="24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3214686"/>
            <a:ext cx="8215338" cy="3857652"/>
          </a:xfrm>
        </p:spPr>
        <p:txBody>
          <a:bodyPr>
            <a:normAutofit fontScale="90000"/>
          </a:bodyPr>
          <a:lstStyle/>
          <a:p>
            <a:pPr lvl="0"/>
            <a:r>
              <a:rPr lang="ru-RU" sz="160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Примечание:</a:t>
            </a:r>
            <a: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Условное обозначение радиоизмерительного прибора состоит из обозначения вида, к которому он относится, и номера модели; перед номером модели ставится дефис. В случае модернизации или усовершенствования прибора в конце обозначения прибора добавляется буква А (при первой модернизации), Б (при второй) и т. д. по порядку. После признака модернизации указывается признак условий работы прибора, а после него признак конструктивной модификации. Порядковый номер</a:t>
            </a:r>
            <a:b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конструктивной модификации обозначается арабскими цифрами через дробь.</a:t>
            </a:r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Например, прибор В2-3БТ/2 является вольтметром постоянного тока, третьей модели, второй модернизации, предназначен для работы в условиях тропического климата и относится ко второй конструкторской модификации.</a:t>
            </a:r>
            <a:b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 выполняемым метрологическим функциям</a:t>
            </a:r>
            <a: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По выполняемым метрологическим функциям РИП подразделяются на эталоны, образцовые приборы, рабочие приборы.</a:t>
            </a:r>
            <a:b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 роду тока</a:t>
            </a:r>
            <a: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Эта классификация позволяет определить, в цепях какого тока можно применять данный прибор. Это обозначают условными знаками на шкале прибора (см. табл. 2).</a:t>
            </a:r>
            <a:b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 классу точности.</a:t>
            </a:r>
            <a: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Класс точности прибора обозначают числом, равным допускаемой приведенной погрешности, выраженной в процентах. Выпускают приборы следующих классов точности: 0,02; 0,05; 0,1; 0,2; 0,5; 1,0; 1,5; 2,5; 4,0.. Аналоговые приборы электромеханической группы классов точности 0,02; 0,05; 0,1; 0,5 относятся к образцовым приборам, т.е. используются для поверки. Приборы классов точности 1; 1,5; 2,5; 4 относятся к техническим (рабочим). Для счетчиков активной энергии шкала классов точности несколько другая: 0,5; 1,0; 2,0; 2,5. Цифру, обозначающую класс точности, указывают на шкале прибора</a:t>
            </a:r>
            <a:b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 условиям эксплуатации. </a:t>
            </a:r>
            <a: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 зависимости от рабочих и предельных климатических условий (диапазона температур и относительной влажности воздуха) РИП делятся на пять групп.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000100" y="142853"/>
          <a:ext cx="8143900" cy="1214447"/>
        </p:xfrm>
        <a:graphic>
          <a:graphicData uri="http://schemas.openxmlformats.org/drawingml/2006/table">
            <a:tbl>
              <a:tblPr/>
              <a:tblGrid>
                <a:gridCol w="792239"/>
                <a:gridCol w="1436975"/>
                <a:gridCol w="2957343"/>
                <a:gridCol w="2957343"/>
              </a:tblGrid>
              <a:tr h="20240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408">
                <a:tc row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Источники питания для измерений и радиоизмерительных приборов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Б2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источники переменного тока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4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Б5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источники постоянного тока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4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Б6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источники с регулируемыми параметрами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8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Б7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источники постоянного и переменного тока универсальные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36" marR="42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42852"/>
            <a:ext cx="7790712" cy="61055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1. Приборы, предназначенные для использования в закрытых сухих отапливаемых помещениях и не испытывающие толчков и ударов при перемещении с одного места на другое. 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2. Приборы, предназначенные для использования в закрытых и отапливаемых помещениях, но испытывающие толчки и удары при перемещениях с одного рабочего места на другое. 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3. Приборы, предназначенные для работы в закрытых не отапливаемых помещениях и могущие подвергаться при перемещении с одного рабочего места на другое в нерабочем состоянии частым ударам и сотрясениям. 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4. Приборы, предназначенные для работы на открытом воздухе или под легкими укрытиями, если этого требует сложная метеорологическая обстановка, подвергающиеся при частых перемещениях и перевозках в нерабочем состоянии ударам и сотрясениям. 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5. Приборы, предназначенные для работы на открытом воздухе в сложных метеорологических условиях без дополнительных укрытий и подвергающиеся при частых перемещениях и перевозках ударам и сотрясениям в нерабочем состоянии. </a:t>
            </a: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42852"/>
            <a:ext cx="8215338" cy="6715148"/>
          </a:xfrm>
        </p:spPr>
        <p:txBody>
          <a:bodyPr>
            <a:normAutofit fontScale="47500" lnSpcReduction="20000"/>
          </a:bodyPr>
          <a:lstStyle/>
          <a:p>
            <a:pPr lvl="0" indent="0">
              <a:buNone/>
            </a:pPr>
            <a:r>
              <a:rPr lang="ru-RU" sz="3300" i="1" dirty="0" smtClean="0">
                <a:latin typeface="Times New Roman" pitchFamily="18" charset="0"/>
                <a:cs typeface="Times New Roman" pitchFamily="18" charset="0"/>
              </a:rPr>
              <a:t>По частотному диапазону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измеряемых сигналов РИП делятся на низкочастотные и высокочастотные.</a:t>
            </a:r>
          </a:p>
          <a:p>
            <a:pPr lvl="0" indent="0">
              <a:buNone/>
            </a:pPr>
            <a:r>
              <a:rPr lang="ru-RU" sz="3300" i="1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i="1" dirty="0" smtClean="0">
                <a:latin typeface="Times New Roman" pitchFamily="18" charset="0"/>
                <a:cs typeface="Times New Roman" pitchFamily="18" charset="0"/>
              </a:rPr>
              <a:t>принципу действия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РИП делятся на аналоговые и цифровые. У аналогового измерительного прибора показания являются непрерывной функцией измеряемой величины. Цифровой измерительный прибор автоматически вырабатывает дискретные сигналы измерительной информации, его показания представляются в цифровой форме.</a:t>
            </a:r>
          </a:p>
          <a:p>
            <a:pPr lvl="0" indent="0">
              <a:buNone/>
            </a:pPr>
            <a:r>
              <a:rPr lang="ru-RU" sz="3300" i="1" dirty="0" smtClean="0">
                <a:latin typeface="Times New Roman" pitchFamily="18" charset="0"/>
                <a:cs typeface="Times New Roman" pitchFamily="18" charset="0"/>
              </a:rPr>
              <a:t>По методу измерения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, положенного в основу работы прибора, РИП могут быть непосредственной оценки и сравнения.</a:t>
            </a:r>
          </a:p>
          <a:p>
            <a:pPr lvl="0" indent="0">
              <a:buNone/>
            </a:pPr>
            <a:r>
              <a:rPr lang="ru-RU" sz="3300" i="1" dirty="0" smtClean="0">
                <a:latin typeface="Times New Roman" pitchFamily="18" charset="0"/>
                <a:cs typeface="Times New Roman" pitchFamily="18" charset="0"/>
              </a:rPr>
              <a:t>По способу представления измерительной информации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РИП могут быть показывающими и регистрирующими. У первого РИП допускается только отсчитывание показаний по отсчетному устройству, а у второго — предусмотрена регистрация показаний.</a:t>
            </a:r>
          </a:p>
          <a:p>
            <a:pPr lvl="0" indent="0">
              <a:buNone/>
            </a:pPr>
            <a:r>
              <a:rPr lang="ru-RU" sz="3300" i="1" dirty="0" smtClean="0">
                <a:latin typeface="Times New Roman" pitchFamily="18" charset="0"/>
                <a:cs typeface="Times New Roman" pitchFamily="18" charset="0"/>
              </a:rPr>
              <a:t>По форме регистрации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РИП делятся на самопишущие и печатающие. У первых приборов предусмотрена регистрация показаний в форме диаграмм, а у вторых — печатание показаний в цифровой форме.</a:t>
            </a:r>
          </a:p>
          <a:p>
            <a:pPr lvl="0" indent="0">
              <a:buNone/>
            </a:pPr>
            <a:r>
              <a:rPr lang="ru-RU" sz="3300" i="1" dirty="0" smtClean="0">
                <a:latin typeface="Times New Roman" pitchFamily="18" charset="0"/>
                <a:cs typeface="Times New Roman" pitchFamily="18" charset="0"/>
              </a:rPr>
              <a:t>По конструктивному выполнению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РИП могут быть переносными, передвижными или стационарными.</a:t>
            </a:r>
          </a:p>
          <a:p>
            <a:pPr lvl="0" indent="0">
              <a:buNone/>
            </a:pPr>
            <a:r>
              <a:rPr lang="ru-RU" sz="3300" i="1" dirty="0" smtClean="0">
                <a:latin typeface="Times New Roman" pitchFamily="18" charset="0"/>
                <a:cs typeface="Times New Roman" pitchFamily="18" charset="0"/>
              </a:rPr>
              <a:t>По устойчивости к механическим воздействиям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РИП делятся на обыкновенные, </a:t>
            </a:r>
            <a:r>
              <a:rPr lang="ru-RU" sz="3300" dirty="0" err="1" smtClean="0">
                <a:latin typeface="Times New Roman" pitchFamily="18" charset="0"/>
                <a:cs typeface="Times New Roman" pitchFamily="18" charset="0"/>
              </a:rPr>
              <a:t>тряскопрочные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300" dirty="0" err="1" smtClean="0">
                <a:latin typeface="Times New Roman" pitchFamily="18" charset="0"/>
                <a:cs typeface="Times New Roman" pitchFamily="18" charset="0"/>
              </a:rPr>
              <a:t>вибропрочные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300" dirty="0" err="1" smtClean="0">
                <a:latin typeface="Times New Roman" pitchFamily="18" charset="0"/>
                <a:cs typeface="Times New Roman" pitchFamily="18" charset="0"/>
              </a:rPr>
              <a:t>ударопрочные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, тряскоустойчивые, виброустойчивые.</a:t>
            </a:r>
          </a:p>
          <a:p>
            <a:pPr lvl="0" indent="0">
              <a:buNone/>
            </a:pPr>
            <a:r>
              <a:rPr lang="ru-RU" sz="3300" i="1" dirty="0" smtClean="0">
                <a:latin typeface="Times New Roman" pitchFamily="18" charset="0"/>
                <a:cs typeface="Times New Roman" pitchFamily="18" charset="0"/>
              </a:rPr>
              <a:t>По защитным кожухам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РИП могут быть пыленепроницаемые, водонепроницаемые, герметические.</a:t>
            </a:r>
          </a:p>
          <a:p>
            <a:pPr lvl="0" indent="0">
              <a:buNone/>
            </a:pPr>
            <a:r>
              <a:rPr lang="ru-RU" sz="3300" i="1" dirty="0" smtClean="0">
                <a:latin typeface="Times New Roman" pitchFamily="18" charset="0"/>
                <a:cs typeface="Times New Roman" pitchFamily="18" charset="0"/>
              </a:rPr>
              <a:t>По габаритным размерам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РИП подразделяются на миниатюрные (до 50 мм), малогабаритные (от 50 до 100 мм), средние (от 10 до 200 мм) и большие (свыше 200 мм).</a:t>
            </a:r>
          </a:p>
          <a:p>
            <a:pPr indent="0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Условные обозначения, наносимые на передней панели прибора, выполняются в соответствии с ГОСТ 23217-78 «Приборы электроизмерительные аналоговые с непосредственным отсчетом. Наносимые условные обозначения». Основные условные обозначения приведены в таблице 2.</a:t>
            </a:r>
          </a:p>
          <a:p>
            <a:pPr lvl="0" indent="0">
              <a:buNone/>
            </a:pP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0"/>
            <a:ext cx="7498080" cy="296842"/>
          </a:xfrm>
        </p:spPr>
        <p:txBody>
          <a:bodyPr>
            <a:noAutofit/>
          </a:bodyPr>
          <a:lstStyle/>
          <a:p>
            <a:pPr algn="r"/>
            <a:r>
              <a:rPr lang="ru-RU" sz="1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Таблица 2</a:t>
            </a:r>
            <a:endParaRPr lang="ru-RU" sz="1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00100" y="285728"/>
          <a:ext cx="8001056" cy="6579822"/>
        </p:xfrm>
        <a:graphic>
          <a:graphicData uri="http://schemas.openxmlformats.org/drawingml/2006/table">
            <a:tbl>
              <a:tblPr/>
              <a:tblGrid>
                <a:gridCol w="2075710"/>
                <a:gridCol w="5925346"/>
              </a:tblGrid>
              <a:tr h="3329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Условное обозначение</a:t>
                      </a:r>
                      <a:endParaRPr lang="ru-RU" sz="1200" dirty="0">
                        <a:latin typeface="Calibri"/>
                        <a:cs typeface="Times New Roman"/>
                      </a:endParaRPr>
                    </a:p>
                  </a:txBody>
                  <a:tcPr marL="36752" marR="36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200" dirty="0">
                        <a:latin typeface="Calibri"/>
                        <a:cs typeface="Times New Roman"/>
                      </a:endParaRPr>
                    </a:p>
                  </a:txBody>
                  <a:tcPr marL="36752" marR="367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8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i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cs typeface="Times New Roman"/>
                      </a:endParaRPr>
                    </a:p>
                  </a:txBody>
                  <a:tcPr marL="36752" marR="36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i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cs typeface="Times New Roman"/>
                      </a:endParaRPr>
                    </a:p>
                  </a:txBody>
                  <a:tcPr marL="36752" marR="367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98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Основные единицы измерения и их основные, кратные и дольные значения</a:t>
                      </a:r>
                      <a:endParaRPr lang="ru-RU" sz="1200">
                        <a:latin typeface="Calibri"/>
                        <a:cs typeface="Times New Roman"/>
                      </a:endParaRPr>
                    </a:p>
                  </a:txBody>
                  <a:tcPr marL="36752" marR="36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866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200">
                        <a:latin typeface="Calibri"/>
                        <a:cs typeface="Times New Roman"/>
                      </a:endParaRPr>
                    </a:p>
                  </a:txBody>
                  <a:tcPr marL="36752" marR="36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Килоампер</a:t>
                      </a:r>
                      <a:endParaRPr lang="ru-RU" sz="1200">
                        <a:latin typeface="Calibri"/>
                        <a:cs typeface="Times New Roman"/>
                      </a:endParaRPr>
                    </a:p>
                  </a:txBody>
                  <a:tcPr marL="36752" marR="36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68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ru-RU" sz="1200">
                        <a:latin typeface="Calibri"/>
                        <a:cs typeface="Times New Roman"/>
                      </a:endParaRPr>
                    </a:p>
                  </a:txBody>
                  <a:tcPr marL="36752" marR="36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Ампер</a:t>
                      </a:r>
                      <a:endParaRPr lang="ru-RU" sz="1200">
                        <a:latin typeface="Calibri"/>
                        <a:cs typeface="Times New Roman"/>
                      </a:endParaRPr>
                    </a:p>
                  </a:txBody>
                  <a:tcPr marL="36752" marR="36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661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mA</a:t>
                      </a:r>
                      <a:endParaRPr lang="ru-RU" sz="1200">
                        <a:latin typeface="Calibri"/>
                        <a:cs typeface="Times New Roman"/>
                      </a:endParaRPr>
                    </a:p>
                  </a:txBody>
                  <a:tcPr marL="36752" marR="36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Миллиампер</a:t>
                      </a:r>
                      <a:endParaRPr lang="ru-RU" sz="1200">
                        <a:latin typeface="Calibri"/>
                        <a:cs typeface="Times New Roman"/>
                      </a:endParaRPr>
                    </a:p>
                  </a:txBody>
                  <a:tcPr marL="36752" marR="36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68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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ru-RU" sz="1200">
                        <a:latin typeface="Calibri"/>
                        <a:cs typeface="Times New Roman"/>
                      </a:endParaRPr>
                    </a:p>
                  </a:txBody>
                  <a:tcPr marL="36752" marR="36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Микроампер</a:t>
                      </a:r>
                      <a:endParaRPr lang="ru-RU" sz="1200">
                        <a:latin typeface="Calibri"/>
                        <a:cs typeface="Times New Roman"/>
                      </a:endParaRPr>
                    </a:p>
                  </a:txBody>
                  <a:tcPr marL="36752" marR="36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68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kV</a:t>
                      </a:r>
                      <a:endParaRPr lang="ru-RU" sz="1200">
                        <a:latin typeface="Calibri"/>
                        <a:cs typeface="Times New Roman"/>
                      </a:endParaRPr>
                    </a:p>
                  </a:txBody>
                  <a:tcPr marL="36752" marR="36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Киловольт</a:t>
                      </a:r>
                      <a:endParaRPr lang="ru-RU" sz="1200">
                        <a:latin typeface="Calibri"/>
                        <a:cs typeface="Times New Roman"/>
                      </a:endParaRPr>
                    </a:p>
                  </a:txBody>
                  <a:tcPr marL="36752" marR="36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68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V</a:t>
                      </a:r>
                      <a:endParaRPr lang="ru-RU" sz="1200">
                        <a:latin typeface="Calibri"/>
                        <a:cs typeface="Times New Roman"/>
                      </a:endParaRPr>
                    </a:p>
                  </a:txBody>
                  <a:tcPr marL="36752" marR="36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Вольт</a:t>
                      </a:r>
                      <a:endParaRPr lang="ru-RU" sz="1200">
                        <a:latin typeface="Calibri"/>
                        <a:cs typeface="Times New Roman"/>
                      </a:endParaRPr>
                    </a:p>
                  </a:txBody>
                  <a:tcPr marL="36752" marR="36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11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mV</a:t>
                      </a:r>
                      <a:endParaRPr lang="ru-RU" sz="1200">
                        <a:latin typeface="Calibri"/>
                        <a:cs typeface="Times New Roman"/>
                      </a:endParaRPr>
                    </a:p>
                  </a:txBody>
                  <a:tcPr marL="36752" marR="36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Милливольт</a:t>
                      </a:r>
                      <a:endParaRPr lang="ru-RU" sz="1200">
                        <a:latin typeface="Calibri"/>
                        <a:cs typeface="Times New Roman"/>
                      </a:endParaRPr>
                    </a:p>
                  </a:txBody>
                  <a:tcPr marL="36752" marR="36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2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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V</a:t>
                      </a:r>
                      <a:endParaRPr lang="ru-RU" sz="1200">
                        <a:latin typeface="Calibri"/>
                        <a:cs typeface="Times New Roman"/>
                      </a:endParaRPr>
                    </a:p>
                  </a:txBody>
                  <a:tcPr marL="36752" marR="36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Микровольт</a:t>
                      </a:r>
                      <a:endParaRPr lang="ru-RU" sz="1200">
                        <a:latin typeface="Calibri"/>
                        <a:cs typeface="Times New Roman"/>
                      </a:endParaRPr>
                    </a:p>
                  </a:txBody>
                  <a:tcPr marL="36752" marR="36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91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MW</a:t>
                      </a:r>
                      <a:endParaRPr lang="ru-RU" sz="1200">
                        <a:latin typeface="Calibri"/>
                        <a:cs typeface="Times New Roman"/>
                      </a:endParaRPr>
                    </a:p>
                  </a:txBody>
                  <a:tcPr marL="36752" marR="36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Мегаватт</a:t>
                      </a:r>
                      <a:endParaRPr lang="ru-RU" sz="1200">
                        <a:latin typeface="Calibri"/>
                        <a:cs typeface="Times New Roman"/>
                      </a:endParaRPr>
                    </a:p>
                  </a:txBody>
                  <a:tcPr marL="36752" marR="36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959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kW</a:t>
                      </a:r>
                      <a:endParaRPr lang="ru-RU" sz="1200">
                        <a:latin typeface="Calibri"/>
                        <a:cs typeface="Times New Roman"/>
                      </a:endParaRPr>
                    </a:p>
                  </a:txBody>
                  <a:tcPr marL="36752" marR="36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Киловатт</a:t>
                      </a:r>
                      <a:endParaRPr lang="ru-RU" sz="1200">
                        <a:latin typeface="Calibri"/>
                        <a:cs typeface="Times New Roman"/>
                      </a:endParaRPr>
                    </a:p>
                  </a:txBody>
                  <a:tcPr marL="36752" marR="36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68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W</a:t>
                      </a:r>
                      <a:endParaRPr lang="ru-RU" sz="1200">
                        <a:latin typeface="Calibri"/>
                        <a:cs typeface="Times New Roman"/>
                      </a:endParaRPr>
                    </a:p>
                  </a:txBody>
                  <a:tcPr marL="36752" marR="36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Ватт</a:t>
                      </a:r>
                      <a:endParaRPr lang="ru-RU" sz="1200">
                        <a:latin typeface="Calibri"/>
                        <a:cs typeface="Times New Roman"/>
                      </a:endParaRPr>
                    </a:p>
                  </a:txBody>
                  <a:tcPr marL="36752" marR="36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636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Mvar</a:t>
                      </a:r>
                      <a:endParaRPr lang="ru-RU" sz="1200">
                        <a:latin typeface="Calibri"/>
                        <a:cs typeface="Times New Roman"/>
                      </a:endParaRPr>
                    </a:p>
                  </a:txBody>
                  <a:tcPr marL="36752" marR="36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Мегавар</a:t>
                      </a:r>
                      <a:endParaRPr lang="ru-RU" sz="1200" dirty="0">
                        <a:latin typeface="Calibri"/>
                        <a:cs typeface="Times New Roman"/>
                      </a:endParaRPr>
                    </a:p>
                  </a:txBody>
                  <a:tcPr marL="36752" marR="36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91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kvar</a:t>
                      </a:r>
                      <a:endParaRPr lang="ru-RU" sz="1200">
                        <a:latin typeface="Calibri"/>
                        <a:cs typeface="Times New Roman"/>
                      </a:endParaRPr>
                    </a:p>
                  </a:txBody>
                  <a:tcPr marL="36752" marR="36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Киловар</a:t>
                      </a:r>
                      <a:endParaRPr lang="ru-RU" sz="1200">
                        <a:latin typeface="Calibri"/>
                        <a:cs typeface="Times New Roman"/>
                      </a:endParaRPr>
                    </a:p>
                  </a:txBody>
                  <a:tcPr marL="36752" marR="36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68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var</a:t>
                      </a:r>
                      <a:endParaRPr lang="ru-RU" sz="1200">
                        <a:latin typeface="Calibri"/>
                        <a:cs typeface="Times New Roman"/>
                      </a:endParaRPr>
                    </a:p>
                  </a:txBody>
                  <a:tcPr marL="36752" marR="36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Вар</a:t>
                      </a:r>
                      <a:endParaRPr lang="ru-RU" sz="1200" dirty="0">
                        <a:latin typeface="Calibri"/>
                        <a:cs typeface="Times New Roman"/>
                      </a:endParaRPr>
                    </a:p>
                  </a:txBody>
                  <a:tcPr marL="36752" marR="36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68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MHz</a:t>
                      </a:r>
                      <a:endParaRPr lang="ru-RU" sz="1200">
                        <a:latin typeface="Calibri"/>
                        <a:cs typeface="Times New Roman"/>
                      </a:endParaRPr>
                    </a:p>
                  </a:txBody>
                  <a:tcPr marL="36752" marR="36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Мегагерц</a:t>
                      </a:r>
                      <a:endParaRPr lang="ru-RU" sz="1200">
                        <a:latin typeface="Calibri"/>
                        <a:cs typeface="Times New Roman"/>
                      </a:endParaRPr>
                    </a:p>
                  </a:txBody>
                  <a:tcPr marL="36752" marR="36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719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kHz</a:t>
                      </a:r>
                      <a:endParaRPr lang="ru-RU" sz="1200">
                        <a:latin typeface="Calibri"/>
                        <a:cs typeface="Times New Roman"/>
                      </a:endParaRPr>
                    </a:p>
                  </a:txBody>
                  <a:tcPr marL="36752" marR="36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Килогерц</a:t>
                      </a:r>
                      <a:endParaRPr lang="ru-RU" sz="1200">
                        <a:latin typeface="Calibri"/>
                        <a:cs typeface="Times New Roman"/>
                      </a:endParaRPr>
                    </a:p>
                  </a:txBody>
                  <a:tcPr marL="36752" marR="36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68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Hz</a:t>
                      </a:r>
                      <a:endParaRPr lang="ru-RU" sz="1200">
                        <a:latin typeface="Calibri"/>
                        <a:cs typeface="Times New Roman"/>
                      </a:endParaRPr>
                    </a:p>
                  </a:txBody>
                  <a:tcPr marL="36752" marR="36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Герц</a:t>
                      </a:r>
                      <a:endParaRPr lang="ru-RU" sz="1200">
                        <a:latin typeface="Calibri"/>
                        <a:cs typeface="Times New Roman"/>
                      </a:endParaRPr>
                    </a:p>
                  </a:txBody>
                  <a:tcPr marL="36752" marR="36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68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</a:t>
                      </a:r>
                      <a:endParaRPr lang="ru-RU" sz="1200">
                        <a:latin typeface="Calibri"/>
                        <a:cs typeface="Times New Roman"/>
                      </a:endParaRPr>
                    </a:p>
                  </a:txBody>
                  <a:tcPr marL="36752" marR="36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Мегаом</a:t>
                      </a:r>
                      <a:endParaRPr lang="ru-RU" sz="1200">
                        <a:latin typeface="Calibri"/>
                        <a:cs typeface="Times New Roman"/>
                      </a:endParaRPr>
                    </a:p>
                  </a:txBody>
                  <a:tcPr marL="36752" marR="36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65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</a:t>
                      </a:r>
                      <a:endParaRPr lang="ru-RU" sz="1200">
                        <a:latin typeface="Calibri"/>
                        <a:cs typeface="Times New Roman"/>
                      </a:endParaRPr>
                    </a:p>
                  </a:txBody>
                  <a:tcPr marL="36752" marR="36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Килоом</a:t>
                      </a:r>
                      <a:endParaRPr lang="ru-RU" sz="1200">
                        <a:latin typeface="Calibri"/>
                        <a:cs typeface="Times New Roman"/>
                      </a:endParaRPr>
                    </a:p>
                  </a:txBody>
                  <a:tcPr marL="36752" marR="36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929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</a:t>
                      </a:r>
                      <a:endParaRPr lang="ru-RU" sz="1200">
                        <a:latin typeface="Calibri"/>
                        <a:cs typeface="Times New Roman"/>
                      </a:endParaRPr>
                    </a:p>
                  </a:txBody>
                  <a:tcPr marL="36752" marR="36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Ом</a:t>
                      </a:r>
                      <a:endParaRPr lang="ru-RU" sz="1200">
                        <a:latin typeface="Calibri"/>
                        <a:cs typeface="Times New Roman"/>
                      </a:endParaRPr>
                    </a:p>
                  </a:txBody>
                  <a:tcPr marL="36752" marR="36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87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</a:t>
                      </a:r>
                      <a:endParaRPr lang="ru-RU" sz="1200">
                        <a:latin typeface="Calibri"/>
                        <a:cs typeface="Times New Roman"/>
                      </a:endParaRPr>
                    </a:p>
                  </a:txBody>
                  <a:tcPr marL="36752" marR="36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Милиом</a:t>
                      </a:r>
                      <a:endParaRPr lang="ru-RU" sz="1200">
                        <a:latin typeface="Calibri"/>
                        <a:cs typeface="Times New Roman"/>
                      </a:endParaRPr>
                    </a:p>
                  </a:txBody>
                  <a:tcPr marL="36752" marR="36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68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endParaRPr lang="ru-RU" sz="1200">
                        <a:latin typeface="Calibri"/>
                        <a:cs typeface="Times New Roman"/>
                      </a:endParaRPr>
                    </a:p>
                  </a:txBody>
                  <a:tcPr marL="36752" marR="36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Тесла</a:t>
                      </a:r>
                      <a:endParaRPr lang="ru-RU" sz="1200">
                        <a:latin typeface="Calibri"/>
                        <a:cs typeface="Times New Roman"/>
                      </a:endParaRPr>
                    </a:p>
                  </a:txBody>
                  <a:tcPr marL="36752" marR="36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65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mT</a:t>
                      </a:r>
                      <a:endParaRPr lang="ru-RU" sz="1200">
                        <a:latin typeface="Calibri"/>
                        <a:cs typeface="Times New Roman"/>
                      </a:endParaRPr>
                    </a:p>
                  </a:txBody>
                  <a:tcPr marL="36752" marR="36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Милитесла</a:t>
                      </a:r>
                      <a:endParaRPr lang="ru-RU" sz="1200" dirty="0">
                        <a:latin typeface="Calibri"/>
                        <a:cs typeface="Times New Roman"/>
                      </a:endParaRPr>
                    </a:p>
                  </a:txBody>
                  <a:tcPr marL="36752" marR="36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68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sz="1200" baseline="300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endParaRPr lang="ru-RU" sz="1200">
                        <a:latin typeface="Calibri"/>
                        <a:cs typeface="Times New Roman"/>
                      </a:endParaRPr>
                    </a:p>
                  </a:txBody>
                  <a:tcPr marL="36752" marR="36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Градус Цельсия</a:t>
                      </a:r>
                      <a:endParaRPr lang="ru-RU" sz="1200" dirty="0">
                        <a:latin typeface="Calibri"/>
                        <a:cs typeface="Times New Roman"/>
                      </a:endParaRPr>
                    </a:p>
                  </a:txBody>
                  <a:tcPr marL="36752" marR="36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42977" y="214286"/>
          <a:ext cx="7858179" cy="6643718"/>
        </p:xfrm>
        <a:graphic>
          <a:graphicData uri="http://schemas.openxmlformats.org/drawingml/2006/table">
            <a:tbl>
              <a:tblPr/>
              <a:tblGrid>
                <a:gridCol w="2038643"/>
                <a:gridCol w="5819536"/>
              </a:tblGrid>
              <a:tr h="50930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Род тока</a:t>
                      </a:r>
                      <a:endParaRPr lang="ru-RU" sz="11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3152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Постоянный ток</a:t>
                      </a:r>
                      <a:endParaRPr lang="ru-RU" sz="11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3152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Однофазный переменный ток</a:t>
                      </a:r>
                      <a:endParaRPr lang="ru-RU" sz="11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3152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Постоянный и переменный ток</a:t>
                      </a:r>
                      <a:endParaRPr lang="ru-RU" sz="11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3152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Трехфазный переменный ток</a:t>
                      </a:r>
                      <a:endParaRPr lang="ru-RU" sz="11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8045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Трехфазный переменный ток при неравномерной нагрузке (общее обозначение)</a:t>
                      </a:r>
                      <a:endParaRPr lang="ru-RU" sz="11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00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Безопасность</a:t>
                      </a:r>
                      <a:endParaRPr lang="ru-RU" sz="11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3152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Напряжение испытательное 500 В</a:t>
                      </a:r>
                      <a:endParaRPr lang="ru-RU" sz="11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3152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Напряжение испытательное, превышающее 500 В (</a:t>
                      </a:r>
                      <a:r>
                        <a:rPr lang="ru-RU" sz="1200" spc="-100">
                          <a:latin typeface="Times New Roman"/>
                          <a:ea typeface="Times New Roman"/>
                          <a:cs typeface="Times New Roman"/>
                        </a:rPr>
                        <a:t>например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, 2 кВ)</a:t>
                      </a:r>
                      <a:endParaRPr lang="ru-RU" sz="11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3152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Прибор испытанию прочности изоляции не подлежит</a:t>
                      </a:r>
                      <a:endParaRPr lang="ru-RU" sz="11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3152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Прибор или вспомогательная часть под высоким напряжением</a:t>
                      </a:r>
                      <a:endParaRPr lang="ru-RU" sz="11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3152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Защитная изоляция</a:t>
                      </a:r>
                      <a:endParaRPr lang="ru-RU" sz="11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0730" name="Рисунок 1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1928794" y="785794"/>
            <a:ext cx="334963" cy="454025"/>
          </a:xfrm>
          <a:prstGeom prst="rect">
            <a:avLst/>
          </a:prstGeom>
          <a:noFill/>
        </p:spPr>
      </p:pic>
      <p:pic>
        <p:nvPicPr>
          <p:cNvPr id="30729" name="Рисунок 2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1928794" y="1428736"/>
            <a:ext cx="334963" cy="296863"/>
          </a:xfrm>
          <a:prstGeom prst="rect">
            <a:avLst/>
          </a:prstGeom>
          <a:noFill/>
        </p:spPr>
      </p:pic>
      <p:pic>
        <p:nvPicPr>
          <p:cNvPr id="30728" name="Рисунок 3"/>
          <p:cNvPicPr>
            <a:picLocks noChangeAspect="1" noChangeArrowheads="1"/>
          </p:cNvPicPr>
          <p:nvPr/>
        </p:nvPicPr>
        <p:blipFill>
          <a:blip r:embed="rId4" cstate="print">
            <a:grayscl/>
          </a:blip>
          <a:srcRect/>
          <a:stretch>
            <a:fillRect/>
          </a:stretch>
        </p:blipFill>
        <p:spPr bwMode="auto">
          <a:xfrm>
            <a:off x="1928794" y="2000240"/>
            <a:ext cx="411163" cy="350838"/>
          </a:xfrm>
          <a:prstGeom prst="rect">
            <a:avLst/>
          </a:prstGeom>
          <a:noFill/>
        </p:spPr>
      </p:pic>
      <p:pic>
        <p:nvPicPr>
          <p:cNvPr id="30727" name="Рисунок 4"/>
          <p:cNvPicPr>
            <a:picLocks noChangeAspect="1" noChangeArrowheads="1"/>
          </p:cNvPicPr>
          <p:nvPr/>
        </p:nvPicPr>
        <p:blipFill>
          <a:blip r:embed="rId5" cstate="print">
            <a:grayscl/>
          </a:blip>
          <a:srcRect/>
          <a:stretch>
            <a:fillRect/>
          </a:stretch>
        </p:blipFill>
        <p:spPr bwMode="auto">
          <a:xfrm>
            <a:off x="1928794" y="2428868"/>
            <a:ext cx="457200" cy="411163"/>
          </a:xfrm>
          <a:prstGeom prst="rect">
            <a:avLst/>
          </a:prstGeom>
          <a:noFill/>
        </p:spPr>
      </p:pic>
      <p:pic>
        <p:nvPicPr>
          <p:cNvPr id="30726" name="Рисунок 5"/>
          <p:cNvPicPr>
            <a:picLocks noChangeAspect="1" noChangeArrowheads="1"/>
          </p:cNvPicPr>
          <p:nvPr/>
        </p:nvPicPr>
        <p:blipFill>
          <a:blip r:embed="rId6" cstate="print">
            <a:grayscl/>
          </a:blip>
          <a:srcRect/>
          <a:stretch>
            <a:fillRect/>
          </a:stretch>
        </p:blipFill>
        <p:spPr bwMode="auto">
          <a:xfrm>
            <a:off x="1928794" y="3000372"/>
            <a:ext cx="427038" cy="419100"/>
          </a:xfrm>
          <a:prstGeom prst="rect">
            <a:avLst/>
          </a:prstGeom>
          <a:noFill/>
        </p:spPr>
      </p:pic>
      <p:pic>
        <p:nvPicPr>
          <p:cNvPr id="30725" name="Рисунок 6"/>
          <p:cNvPicPr>
            <a:picLocks noChangeAspect="1" noChangeArrowheads="1"/>
          </p:cNvPicPr>
          <p:nvPr/>
        </p:nvPicPr>
        <p:blipFill>
          <a:blip r:embed="rId7" cstate="print">
            <a:grayscl/>
          </a:blip>
          <a:srcRect/>
          <a:stretch>
            <a:fillRect/>
          </a:stretch>
        </p:blipFill>
        <p:spPr bwMode="auto">
          <a:xfrm>
            <a:off x="2000232" y="4286256"/>
            <a:ext cx="449263" cy="342900"/>
          </a:xfrm>
          <a:prstGeom prst="rect">
            <a:avLst/>
          </a:prstGeom>
          <a:noFill/>
        </p:spPr>
      </p:pic>
      <p:pic>
        <p:nvPicPr>
          <p:cNvPr id="30724" name="Рисунок 7"/>
          <p:cNvPicPr>
            <a:picLocks noChangeAspect="1" noChangeArrowheads="1"/>
          </p:cNvPicPr>
          <p:nvPr/>
        </p:nvPicPr>
        <p:blipFill>
          <a:blip r:embed="rId8" cstate="print">
            <a:grayscl/>
          </a:blip>
          <a:srcRect/>
          <a:stretch>
            <a:fillRect/>
          </a:stretch>
        </p:blipFill>
        <p:spPr bwMode="auto">
          <a:xfrm>
            <a:off x="2000232" y="4786322"/>
            <a:ext cx="449263" cy="411163"/>
          </a:xfrm>
          <a:prstGeom prst="rect">
            <a:avLst/>
          </a:prstGeom>
          <a:noFill/>
        </p:spPr>
      </p:pic>
      <p:pic>
        <p:nvPicPr>
          <p:cNvPr id="30723" name="Рисунок 8"/>
          <p:cNvPicPr>
            <a:picLocks noChangeAspect="1" noChangeArrowheads="1"/>
          </p:cNvPicPr>
          <p:nvPr/>
        </p:nvPicPr>
        <p:blipFill>
          <a:blip r:embed="rId9" cstate="print">
            <a:grayscl/>
          </a:blip>
          <a:srcRect/>
          <a:stretch>
            <a:fillRect/>
          </a:stretch>
        </p:blipFill>
        <p:spPr bwMode="auto">
          <a:xfrm>
            <a:off x="2000232" y="5357826"/>
            <a:ext cx="487363" cy="350838"/>
          </a:xfrm>
          <a:prstGeom prst="rect">
            <a:avLst/>
          </a:prstGeom>
          <a:noFill/>
        </p:spPr>
      </p:pic>
      <p:pic>
        <p:nvPicPr>
          <p:cNvPr id="30722" name="Рисунок 9"/>
          <p:cNvPicPr>
            <a:picLocks noChangeAspect="1" noChangeArrowheads="1"/>
          </p:cNvPicPr>
          <p:nvPr/>
        </p:nvPicPr>
        <p:blipFill>
          <a:blip r:embed="rId10" cstate="print">
            <a:grayscl/>
          </a:blip>
          <a:srcRect/>
          <a:stretch>
            <a:fillRect/>
          </a:stretch>
        </p:blipFill>
        <p:spPr bwMode="auto">
          <a:xfrm>
            <a:off x="2071670" y="5857892"/>
            <a:ext cx="411163" cy="428628"/>
          </a:xfrm>
          <a:prstGeom prst="rect">
            <a:avLst/>
          </a:prstGeom>
          <a:noFill/>
        </p:spPr>
      </p:pic>
      <p:pic>
        <p:nvPicPr>
          <p:cNvPr id="30721" name="Рисунок 10"/>
          <p:cNvPicPr>
            <a:picLocks noChangeAspect="1" noChangeArrowheads="1"/>
          </p:cNvPicPr>
          <p:nvPr/>
        </p:nvPicPr>
        <p:blipFill>
          <a:blip r:embed="rId11" cstate="print">
            <a:grayscl/>
          </a:blip>
          <a:srcRect/>
          <a:stretch>
            <a:fillRect/>
          </a:stretch>
        </p:blipFill>
        <p:spPr bwMode="auto">
          <a:xfrm>
            <a:off x="2000232" y="6430962"/>
            <a:ext cx="487363" cy="4270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00100" y="0"/>
          <a:ext cx="8143900" cy="2681019"/>
        </p:xfrm>
        <a:graphic>
          <a:graphicData uri="http://schemas.openxmlformats.org/drawingml/2006/table">
            <a:tbl>
              <a:tblPr/>
              <a:tblGrid>
                <a:gridCol w="2112768"/>
                <a:gridCol w="6031132"/>
              </a:tblGrid>
              <a:tr h="41029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Используемое положение</a:t>
                      </a:r>
                      <a:endParaRPr lang="ru-RU" sz="11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9809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Прибор применять при вертикальном положении шкалы</a:t>
                      </a:r>
                      <a:endParaRPr lang="ru-RU" sz="11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Прибор применять при горизонтальном положении шкалы</a:t>
                      </a:r>
                      <a:endParaRPr lang="ru-RU" sz="11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7886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Прибор применять при наклонном положении шкалы относительно горизонтальной плоскости, например, под углом 60</a:t>
                      </a:r>
                      <a:r>
                        <a:rPr lang="ru-RU" sz="1200" baseline="300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959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endParaRPr lang="ru-RU" sz="11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Обозначение, указывающее на ориентирование прибора во внешнем магнитном поле</a:t>
                      </a:r>
                      <a:endParaRPr lang="ru-RU" sz="11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3795" name="Рисунок 11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1928794" y="500042"/>
            <a:ext cx="411163" cy="449263"/>
          </a:xfrm>
          <a:prstGeom prst="rect">
            <a:avLst/>
          </a:prstGeom>
          <a:noFill/>
        </p:spPr>
      </p:pic>
      <p:pic>
        <p:nvPicPr>
          <p:cNvPr id="33794" name="Рисунок 12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1857356" y="1142984"/>
            <a:ext cx="503238" cy="274638"/>
          </a:xfrm>
          <a:prstGeom prst="rect">
            <a:avLst/>
          </a:prstGeom>
          <a:noFill/>
        </p:spPr>
      </p:pic>
      <p:pic>
        <p:nvPicPr>
          <p:cNvPr id="33793" name="Рисунок 13"/>
          <p:cNvPicPr>
            <a:picLocks noChangeAspect="1" noChangeArrowheads="1"/>
          </p:cNvPicPr>
          <p:nvPr/>
        </p:nvPicPr>
        <p:blipFill>
          <a:blip r:embed="rId4" cstate="print">
            <a:grayscl/>
          </a:blip>
          <a:srcRect/>
          <a:stretch>
            <a:fillRect/>
          </a:stretch>
        </p:blipFill>
        <p:spPr bwMode="auto">
          <a:xfrm>
            <a:off x="1857356" y="1571612"/>
            <a:ext cx="571500" cy="568325"/>
          </a:xfrm>
          <a:prstGeom prst="rect">
            <a:avLst/>
          </a:prstGeom>
          <a:noFill/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000100" y="2643182"/>
          <a:ext cx="8143900" cy="4071967"/>
        </p:xfrm>
        <a:graphic>
          <a:graphicData uri="http://schemas.openxmlformats.org/drawingml/2006/table">
            <a:tbl>
              <a:tblPr/>
              <a:tblGrid>
                <a:gridCol w="2112768"/>
                <a:gridCol w="6031132"/>
              </a:tblGrid>
              <a:tr h="48267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Класс точности</a:t>
                      </a:r>
                      <a:endParaRPr lang="ru-RU" sz="11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10289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1,5</a:t>
                      </a:r>
                      <a:endParaRPr lang="ru-RU" sz="11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Обозначение класса (например, 1,5) указывает значение основной погрешности относительно конечного значения диапазона измерений, %</a:t>
                      </a:r>
                      <a:endParaRPr lang="ru-RU" sz="11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2994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Обозначение класса (например, 1,5) указывает значение основной погрешности в процентах от длины шкалы</a:t>
                      </a:r>
                      <a:endParaRPr lang="ru-RU" sz="11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7248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Обозначение класса (например, 1,5) указывает значение основной погрешности в процентах от действительного значения</a:t>
                      </a:r>
                      <a:endParaRPr lang="ru-RU" sz="11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8759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Обозначение класса (например, 1,0) измерительного прибора с нелинейной шкалой и длиной шкалы в качестве нормирующего значения. Однако погрешность (относительного значения) внутри диапазона измерений не должна превышать значение, указанное в верхней части символа (например, предел погрешности 5%)</a:t>
                      </a:r>
                      <a:endParaRPr lang="ru-RU" sz="11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3798" name="Рисунок 14"/>
          <p:cNvPicPr>
            <a:picLocks noChangeAspect="1" noChangeArrowheads="1"/>
          </p:cNvPicPr>
          <p:nvPr/>
        </p:nvPicPr>
        <p:blipFill>
          <a:blip r:embed="rId5" cstate="print">
            <a:grayscl/>
          </a:blip>
          <a:srcRect/>
          <a:stretch>
            <a:fillRect/>
          </a:stretch>
        </p:blipFill>
        <p:spPr bwMode="auto">
          <a:xfrm>
            <a:off x="1785918" y="4214818"/>
            <a:ext cx="495300" cy="411163"/>
          </a:xfrm>
          <a:prstGeom prst="rect">
            <a:avLst/>
          </a:prstGeom>
          <a:noFill/>
        </p:spPr>
      </p:pic>
      <p:pic>
        <p:nvPicPr>
          <p:cNvPr id="33797" name="Рисунок 15"/>
          <p:cNvPicPr>
            <a:picLocks noChangeAspect="1" noChangeArrowheads="1"/>
          </p:cNvPicPr>
          <p:nvPr/>
        </p:nvPicPr>
        <p:blipFill>
          <a:blip r:embed="rId6" cstate="print">
            <a:grayscl/>
          </a:blip>
          <a:srcRect/>
          <a:stretch>
            <a:fillRect/>
          </a:stretch>
        </p:blipFill>
        <p:spPr bwMode="auto">
          <a:xfrm>
            <a:off x="1785918" y="5000636"/>
            <a:ext cx="427038" cy="381000"/>
          </a:xfrm>
          <a:prstGeom prst="rect">
            <a:avLst/>
          </a:prstGeom>
          <a:noFill/>
        </p:spPr>
      </p:pic>
      <p:pic>
        <p:nvPicPr>
          <p:cNvPr id="33796" name="Рисунок 16"/>
          <p:cNvPicPr>
            <a:picLocks noChangeAspect="1" noChangeArrowheads="1"/>
          </p:cNvPicPr>
          <p:nvPr/>
        </p:nvPicPr>
        <p:blipFill>
          <a:blip r:embed="rId7" cstate="print">
            <a:grayscl/>
          </a:blip>
          <a:srcRect/>
          <a:stretch>
            <a:fillRect/>
          </a:stretch>
        </p:blipFill>
        <p:spPr bwMode="auto">
          <a:xfrm>
            <a:off x="1714480" y="5857892"/>
            <a:ext cx="639763" cy="6937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Вопросы по пройденному материалу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Метрология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– это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теория передачи размеров единиц физических величин;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теория исходных средств измерений (эталонов);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 наука об измерениях, методах и средствах обеспечения их   единства и способах достижения требуемой точности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; 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214415" y="71415"/>
          <a:ext cx="7929585" cy="6698259"/>
        </p:xfrm>
        <a:graphic>
          <a:graphicData uri="http://schemas.openxmlformats.org/drawingml/2006/table">
            <a:tbl>
              <a:tblPr/>
              <a:tblGrid>
                <a:gridCol w="2057168"/>
                <a:gridCol w="5872417"/>
              </a:tblGrid>
              <a:tr h="39121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Общие условные обозначения</a:t>
                      </a:r>
                      <a:endParaRPr lang="ru-RU" sz="11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4193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а)                                   б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1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а) Прибор магнитоэлектрический с подвижной рамкой</a:t>
                      </a:r>
                      <a:endParaRPr lang="ru-RU" sz="1100">
                        <a:latin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б) Логометр магнитоэлектрический</a:t>
                      </a:r>
                      <a:endParaRPr lang="ru-RU" sz="11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949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)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б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1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а) Прибор магнитоэлектрический с подвижным магнитом</a:t>
                      </a:r>
                      <a:endParaRPr lang="ru-RU" sz="1100">
                        <a:latin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б) Логометр магнитоэлектрический с подвижным магнитом</a:t>
                      </a:r>
                      <a:endParaRPr lang="ru-RU" sz="11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949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)                               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б)</a:t>
                      </a:r>
                      <a:endParaRPr lang="ru-RU" sz="11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а) Прибор электромагнитный</a:t>
                      </a:r>
                      <a:endParaRPr lang="ru-RU" sz="1100">
                        <a:latin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б) Логометр электромагнитный</a:t>
                      </a:r>
                      <a:endParaRPr lang="ru-RU" sz="11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876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Прибор электродинамический</a:t>
                      </a:r>
                      <a:endParaRPr lang="ru-RU" sz="11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824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Прибор ферродинамический</a:t>
                      </a:r>
                      <a:endParaRPr lang="ru-RU" sz="11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3822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 а)                                 б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1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а) Прибор индукционный</a:t>
                      </a:r>
                      <a:endParaRPr lang="ru-RU" sz="1100">
                        <a:latin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б) Логометр индукционный</a:t>
                      </a:r>
                      <a:endParaRPr lang="ru-RU" sz="11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876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Прибор вибрационный</a:t>
                      </a:r>
                      <a:endParaRPr lang="ru-RU" sz="11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623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Прибор электростатический</a:t>
                      </a:r>
                      <a:endParaRPr lang="ru-RU" sz="11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876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Прибор тепловой с нагревательной нитью</a:t>
                      </a:r>
                      <a:endParaRPr lang="ru-RU" sz="11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876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Прибор биметаллический</a:t>
                      </a:r>
                      <a:endParaRPr lang="ru-RU" sz="11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4826" name="Object 10"/>
          <p:cNvGraphicFramePr>
            <a:graphicFrameLocks noChangeAspect="1"/>
          </p:cNvGraphicFramePr>
          <p:nvPr/>
        </p:nvGraphicFramePr>
        <p:xfrm>
          <a:off x="1643042" y="500042"/>
          <a:ext cx="1143008" cy="651622"/>
        </p:xfrm>
        <a:graphic>
          <a:graphicData uri="http://schemas.openxmlformats.org/presentationml/2006/ole">
            <p:oleObj spid="_x0000_s34826" name="Точечный рисунок" r:id="rId3" imgW="3057143" imgH="1724266" progId="PBrush">
              <p:embed/>
            </p:oleObj>
          </a:graphicData>
        </a:graphic>
      </p:graphicFrame>
      <p:pic>
        <p:nvPicPr>
          <p:cNvPr id="34825" name="Рисунок 18"/>
          <p:cNvPicPr>
            <a:picLocks noChangeAspect="1" noChangeArrowheads="1"/>
          </p:cNvPicPr>
          <p:nvPr/>
        </p:nvPicPr>
        <p:blipFill>
          <a:blip r:embed="rId4" cstate="print">
            <a:grayscl/>
          </a:blip>
          <a:srcRect/>
          <a:stretch>
            <a:fillRect/>
          </a:stretch>
        </p:blipFill>
        <p:spPr bwMode="auto">
          <a:xfrm>
            <a:off x="1785918" y="1285860"/>
            <a:ext cx="868363" cy="465138"/>
          </a:xfrm>
          <a:prstGeom prst="rect">
            <a:avLst/>
          </a:prstGeom>
          <a:noFill/>
        </p:spPr>
      </p:pic>
      <p:pic>
        <p:nvPicPr>
          <p:cNvPr id="34824" name="Рисунок 19"/>
          <p:cNvPicPr>
            <a:picLocks noChangeAspect="1" noChangeArrowheads="1"/>
          </p:cNvPicPr>
          <p:nvPr/>
        </p:nvPicPr>
        <p:blipFill>
          <a:blip r:embed="rId5" cstate="print">
            <a:grayscl/>
          </a:blip>
          <a:srcRect/>
          <a:stretch>
            <a:fillRect/>
          </a:stretch>
        </p:blipFill>
        <p:spPr bwMode="auto">
          <a:xfrm>
            <a:off x="1714480" y="1857364"/>
            <a:ext cx="1020763" cy="495300"/>
          </a:xfrm>
          <a:prstGeom prst="rect">
            <a:avLst/>
          </a:prstGeom>
          <a:noFill/>
        </p:spPr>
      </p:pic>
      <p:pic>
        <p:nvPicPr>
          <p:cNvPr id="34823" name="Рисунок 3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00232" y="2500306"/>
            <a:ext cx="427038" cy="487363"/>
          </a:xfrm>
          <a:prstGeom prst="rect">
            <a:avLst/>
          </a:prstGeom>
          <a:noFill/>
        </p:spPr>
      </p:pic>
      <p:graphicFrame>
        <p:nvGraphicFramePr>
          <p:cNvPr id="34822" name="Object 6"/>
          <p:cNvGraphicFramePr>
            <a:graphicFrameLocks noChangeAspect="1"/>
          </p:cNvGraphicFramePr>
          <p:nvPr/>
        </p:nvGraphicFramePr>
        <p:xfrm>
          <a:off x="1857356" y="3071810"/>
          <a:ext cx="642942" cy="535785"/>
        </p:xfrm>
        <a:graphic>
          <a:graphicData uri="http://schemas.openxmlformats.org/presentationml/2006/ole">
            <p:oleObj spid="_x0000_s34822" name="Точечный рисунок" r:id="rId7" imgW="1991003" imgH="1657581" progId="PBrush">
              <p:embed/>
            </p:oleObj>
          </a:graphicData>
        </a:graphic>
      </p:graphicFrame>
      <p:pic>
        <p:nvPicPr>
          <p:cNvPr id="34821" name="Рисунок 21"/>
          <p:cNvPicPr>
            <a:picLocks noChangeAspect="1" noChangeArrowheads="1"/>
          </p:cNvPicPr>
          <p:nvPr/>
        </p:nvPicPr>
        <p:blipFill>
          <a:blip r:embed="rId8" cstate="print">
            <a:grayscl/>
          </a:blip>
          <a:srcRect/>
          <a:stretch>
            <a:fillRect/>
          </a:stretch>
        </p:blipFill>
        <p:spPr bwMode="auto">
          <a:xfrm>
            <a:off x="1571604" y="3786190"/>
            <a:ext cx="982663" cy="465138"/>
          </a:xfrm>
          <a:prstGeom prst="rect">
            <a:avLst/>
          </a:prstGeom>
          <a:noFill/>
        </p:spPr>
      </p:pic>
      <p:pic>
        <p:nvPicPr>
          <p:cNvPr id="34820" name="Рисунок 3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928794" y="4429132"/>
            <a:ext cx="579438" cy="457200"/>
          </a:xfrm>
          <a:prstGeom prst="rect">
            <a:avLst/>
          </a:prstGeom>
          <a:noFill/>
        </p:spPr>
      </p:pic>
      <p:pic>
        <p:nvPicPr>
          <p:cNvPr id="34819" name="Рисунок 22"/>
          <p:cNvPicPr>
            <a:picLocks noChangeAspect="1" noChangeArrowheads="1"/>
          </p:cNvPicPr>
          <p:nvPr/>
        </p:nvPicPr>
        <p:blipFill>
          <a:blip r:embed="rId10" cstate="print">
            <a:grayscl/>
          </a:blip>
          <a:srcRect/>
          <a:stretch>
            <a:fillRect/>
          </a:stretch>
        </p:blipFill>
        <p:spPr bwMode="auto">
          <a:xfrm>
            <a:off x="2000232" y="5072074"/>
            <a:ext cx="449263" cy="495300"/>
          </a:xfrm>
          <a:prstGeom prst="rect">
            <a:avLst/>
          </a:prstGeom>
          <a:noFill/>
        </p:spPr>
      </p:pic>
      <p:pic>
        <p:nvPicPr>
          <p:cNvPr id="34818" name="Рисунок 23"/>
          <p:cNvPicPr>
            <a:picLocks noChangeAspect="1" noChangeArrowheads="1"/>
          </p:cNvPicPr>
          <p:nvPr/>
        </p:nvPicPr>
        <p:blipFill>
          <a:blip r:embed="rId11" cstate="print">
            <a:grayscl/>
          </a:blip>
          <a:srcRect/>
          <a:stretch>
            <a:fillRect/>
          </a:stretch>
        </p:blipFill>
        <p:spPr bwMode="auto">
          <a:xfrm>
            <a:off x="1928794" y="5643578"/>
            <a:ext cx="571500" cy="428628"/>
          </a:xfrm>
          <a:prstGeom prst="rect">
            <a:avLst/>
          </a:prstGeom>
          <a:noFill/>
        </p:spPr>
      </p:pic>
      <p:pic>
        <p:nvPicPr>
          <p:cNvPr id="34817" name="Рисунок 24"/>
          <p:cNvPicPr>
            <a:picLocks noChangeAspect="1" noChangeArrowheads="1"/>
          </p:cNvPicPr>
          <p:nvPr/>
        </p:nvPicPr>
        <p:blipFill>
          <a:blip r:embed="rId12" cstate="print">
            <a:grayscl/>
          </a:blip>
          <a:srcRect/>
          <a:stretch>
            <a:fillRect/>
          </a:stretch>
        </p:blipFill>
        <p:spPr bwMode="auto">
          <a:xfrm>
            <a:off x="1928794" y="6215082"/>
            <a:ext cx="533400" cy="495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00100" y="3"/>
          <a:ext cx="8143900" cy="6786583"/>
        </p:xfrm>
        <a:graphic>
          <a:graphicData uri="http://schemas.openxmlformats.org/drawingml/2006/table">
            <a:tbl>
              <a:tblPr/>
              <a:tblGrid>
                <a:gridCol w="2085218"/>
                <a:gridCol w="6058682"/>
              </a:tblGrid>
              <a:tr h="428601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06" marR="61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Термопреобразователь неизолированный</a:t>
                      </a:r>
                      <a:endParaRPr lang="ru-RU" sz="1000">
                        <a:latin typeface="Calibri"/>
                        <a:cs typeface="Times New Roman"/>
                      </a:endParaRPr>
                    </a:p>
                  </a:txBody>
                  <a:tcPr marL="61706" marR="61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06" marR="61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Термопреобразователь изолированный</a:t>
                      </a:r>
                      <a:endParaRPr lang="ru-RU" sz="1000">
                        <a:latin typeface="Calibri"/>
                        <a:cs typeface="Times New Roman"/>
                      </a:endParaRPr>
                    </a:p>
                  </a:txBody>
                  <a:tcPr marL="61706" marR="61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06" marR="61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Преобразователь электронный в измерительной цепи</a:t>
                      </a:r>
                      <a:endParaRPr lang="ru-RU" sz="1000">
                        <a:latin typeface="Calibri"/>
                        <a:cs typeface="Times New Roman"/>
                      </a:endParaRPr>
                    </a:p>
                  </a:txBody>
                  <a:tcPr marL="61706" marR="61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06" marR="61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Преобразователь электронный во вспомогательной цепи</a:t>
                      </a:r>
                      <a:endParaRPr lang="ru-RU" sz="1000" dirty="0">
                        <a:latin typeface="Calibri"/>
                        <a:cs typeface="Times New Roman"/>
                      </a:endParaRPr>
                    </a:p>
                  </a:txBody>
                  <a:tcPr marL="61706" marR="61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06" marR="61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Шунт</a:t>
                      </a:r>
                      <a:endParaRPr lang="ru-RU" sz="1000">
                        <a:latin typeface="Calibri"/>
                        <a:cs typeface="Times New Roman"/>
                      </a:endParaRPr>
                    </a:p>
                  </a:txBody>
                  <a:tcPr marL="61706" marR="61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06" marR="617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Сопротивление добавочное</a:t>
                      </a:r>
                      <a:endParaRPr lang="ru-RU" sz="1000">
                        <a:latin typeface="Calibri"/>
                        <a:cs typeface="Times New Roman"/>
                      </a:endParaRPr>
                    </a:p>
                  </a:txBody>
                  <a:tcPr marL="61706" marR="61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06" marR="61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Экран магнитный</a:t>
                      </a:r>
                      <a:endParaRPr lang="ru-RU" sz="1000">
                        <a:latin typeface="Calibri"/>
                        <a:cs typeface="Times New Roman"/>
                      </a:endParaRPr>
                    </a:p>
                  </a:txBody>
                  <a:tcPr marL="61706" marR="61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06" marR="61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Экран электростатический</a:t>
                      </a:r>
                      <a:endParaRPr lang="ru-RU" sz="1000">
                        <a:latin typeface="Calibri"/>
                        <a:cs typeface="Times New Roman"/>
                      </a:endParaRPr>
                    </a:p>
                  </a:txBody>
                  <a:tcPr marL="61706" marR="61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06" marR="61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Магнитная индукция, выраженная в милитеслах (например,2 мТ), вызывающая изменение показаний, соответствующее обозначению класса точности</a:t>
                      </a:r>
                      <a:endParaRPr lang="ru-RU" sz="1000">
                        <a:latin typeface="Calibri"/>
                        <a:cs typeface="Times New Roman"/>
                      </a:endParaRPr>
                    </a:p>
                  </a:txBody>
                  <a:tcPr marL="61706" marR="61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06" marR="61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Поле электрическое, выраженное в кВ/м (например, 10 кВ/м) вызывающее изменение показаний, соответствующее обозначению класса точности</a:t>
                      </a:r>
                      <a:endParaRPr lang="ru-RU" sz="1000">
                        <a:latin typeface="Calibri"/>
                        <a:cs typeface="Times New Roman"/>
                      </a:endParaRPr>
                    </a:p>
                  </a:txBody>
                  <a:tcPr marL="61706" marR="61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06" marR="61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Зажим для заземления</a:t>
                      </a:r>
                      <a:endParaRPr lang="ru-RU" sz="1000">
                        <a:latin typeface="Calibri"/>
                        <a:cs typeface="Times New Roman"/>
                      </a:endParaRPr>
                    </a:p>
                  </a:txBody>
                  <a:tcPr marL="61706" marR="61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119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06" marR="61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Корректор</a:t>
                      </a:r>
                      <a:endParaRPr lang="ru-RU" sz="1000">
                        <a:latin typeface="Calibri"/>
                        <a:cs typeface="Times New Roman"/>
                      </a:endParaRPr>
                    </a:p>
                  </a:txBody>
                  <a:tcPr marL="61706" marR="61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32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06" marR="61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Ссылка на соответствующий документ</a:t>
                      </a:r>
                      <a:endParaRPr lang="ru-RU" sz="1000" dirty="0">
                        <a:latin typeface="Calibri"/>
                        <a:cs typeface="Times New Roman"/>
                      </a:endParaRPr>
                    </a:p>
                  </a:txBody>
                  <a:tcPr marL="61706" marR="61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5853" name="Рисунок 4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56" y="142852"/>
            <a:ext cx="500066" cy="265762"/>
          </a:xfrm>
          <a:prstGeom prst="rect">
            <a:avLst/>
          </a:prstGeom>
          <a:noFill/>
        </p:spPr>
      </p:pic>
      <p:pic>
        <p:nvPicPr>
          <p:cNvPr id="35852" name="Рисунок 4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85918" y="500043"/>
            <a:ext cx="571504" cy="329176"/>
          </a:xfrm>
          <a:prstGeom prst="rect">
            <a:avLst/>
          </a:prstGeom>
          <a:noFill/>
        </p:spPr>
      </p:pic>
      <p:graphicFrame>
        <p:nvGraphicFramePr>
          <p:cNvPr id="35851" name="Object 11"/>
          <p:cNvGraphicFramePr>
            <a:graphicFrameLocks noChangeAspect="1"/>
          </p:cNvGraphicFramePr>
          <p:nvPr/>
        </p:nvGraphicFramePr>
        <p:xfrm>
          <a:off x="1857356" y="928670"/>
          <a:ext cx="500034" cy="435079"/>
        </p:xfrm>
        <a:graphic>
          <a:graphicData uri="http://schemas.openxmlformats.org/presentationml/2006/ole">
            <p:oleObj spid="_x0000_s35851" name="Точечный рисунок" r:id="rId5" imgW="647619" imgH="561905" progId="PBrush">
              <p:embed/>
            </p:oleObj>
          </a:graphicData>
        </a:graphic>
      </p:graphicFrame>
      <p:graphicFrame>
        <p:nvGraphicFramePr>
          <p:cNvPr id="35850" name="Object 10"/>
          <p:cNvGraphicFramePr>
            <a:graphicFrameLocks noChangeAspect="1"/>
          </p:cNvGraphicFramePr>
          <p:nvPr/>
        </p:nvGraphicFramePr>
        <p:xfrm>
          <a:off x="1785918" y="1377539"/>
          <a:ext cx="571503" cy="479825"/>
        </p:xfrm>
        <a:graphic>
          <a:graphicData uri="http://schemas.openxmlformats.org/presentationml/2006/ole">
            <p:oleObj spid="_x0000_s35850" name="Точечный рисунок" r:id="rId6" imgW="676369" imgH="561905" progId="PBrush">
              <p:embed/>
            </p:oleObj>
          </a:graphicData>
        </a:graphic>
      </p:graphicFrame>
      <p:pic>
        <p:nvPicPr>
          <p:cNvPr id="35849" name="Рисунок 27"/>
          <p:cNvPicPr>
            <a:picLocks noChangeAspect="1" noChangeArrowheads="1"/>
          </p:cNvPicPr>
          <p:nvPr/>
        </p:nvPicPr>
        <p:blipFill>
          <a:blip r:embed="rId7" cstate="print">
            <a:grayscl/>
          </a:blip>
          <a:srcRect/>
          <a:stretch>
            <a:fillRect/>
          </a:stretch>
        </p:blipFill>
        <p:spPr bwMode="auto">
          <a:xfrm>
            <a:off x="1714480" y="1928802"/>
            <a:ext cx="642942" cy="324855"/>
          </a:xfrm>
          <a:prstGeom prst="rect">
            <a:avLst/>
          </a:prstGeom>
          <a:noFill/>
        </p:spPr>
      </p:pic>
      <p:pic>
        <p:nvPicPr>
          <p:cNvPr id="35848" name="Рисунок 44"/>
          <p:cNvPicPr>
            <a:picLocks noChangeAspect="1" noChangeArrowheads="1"/>
          </p:cNvPicPr>
          <p:nvPr/>
        </p:nvPicPr>
        <p:blipFill>
          <a:blip r:embed="rId8" cstate="print">
            <a:grayscl/>
          </a:blip>
          <a:srcRect/>
          <a:stretch>
            <a:fillRect/>
          </a:stretch>
        </p:blipFill>
        <p:spPr bwMode="auto">
          <a:xfrm>
            <a:off x="1714480" y="2357430"/>
            <a:ext cx="714380" cy="254951"/>
          </a:xfrm>
          <a:prstGeom prst="rect">
            <a:avLst/>
          </a:prstGeom>
          <a:noFill/>
        </p:spPr>
      </p:pic>
      <p:graphicFrame>
        <p:nvGraphicFramePr>
          <p:cNvPr id="35847" name="Object 7"/>
          <p:cNvGraphicFramePr>
            <a:graphicFrameLocks noChangeAspect="1"/>
          </p:cNvGraphicFramePr>
          <p:nvPr/>
        </p:nvGraphicFramePr>
        <p:xfrm>
          <a:off x="1857356" y="2714620"/>
          <a:ext cx="435107" cy="500066"/>
        </p:xfrm>
        <a:graphic>
          <a:graphicData uri="http://schemas.openxmlformats.org/presentationml/2006/ole">
            <p:oleObj spid="_x0000_s35847" name="Точечный рисунок" r:id="rId9" imgW="561905" imgH="647619" progId="PBrush">
              <p:embed/>
            </p:oleObj>
          </a:graphicData>
        </a:graphic>
      </p:graphicFrame>
      <p:graphicFrame>
        <p:nvGraphicFramePr>
          <p:cNvPr id="35846" name="Object 6"/>
          <p:cNvGraphicFramePr>
            <a:graphicFrameLocks noChangeAspect="1"/>
          </p:cNvGraphicFramePr>
          <p:nvPr/>
        </p:nvGraphicFramePr>
        <p:xfrm>
          <a:off x="1785918" y="3286124"/>
          <a:ext cx="500066" cy="449257"/>
        </p:xfrm>
        <a:graphic>
          <a:graphicData uri="http://schemas.openxmlformats.org/presentationml/2006/ole">
            <p:oleObj spid="_x0000_s35846" name="Точечный рисунок" r:id="rId10" imgW="590476" imgH="533474" progId="PBrush">
              <p:embed/>
            </p:oleObj>
          </a:graphicData>
        </a:graphic>
      </p:graphicFrame>
      <p:pic>
        <p:nvPicPr>
          <p:cNvPr id="35845" name="Рисунок 33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785918" y="3857628"/>
            <a:ext cx="495300" cy="563563"/>
          </a:xfrm>
          <a:prstGeom prst="rect">
            <a:avLst/>
          </a:prstGeom>
          <a:noFill/>
        </p:spPr>
      </p:pic>
      <p:pic>
        <p:nvPicPr>
          <p:cNvPr id="35844" name="Рисунок 4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785918" y="4500570"/>
            <a:ext cx="526096" cy="500066"/>
          </a:xfrm>
          <a:prstGeom prst="rect">
            <a:avLst/>
          </a:prstGeom>
          <a:noFill/>
        </p:spPr>
      </p:pic>
      <p:pic>
        <p:nvPicPr>
          <p:cNvPr id="35843" name="Рисунок 4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85918" y="5072074"/>
            <a:ext cx="519327" cy="428628"/>
          </a:xfrm>
          <a:prstGeom prst="rect">
            <a:avLst/>
          </a:prstGeom>
          <a:noFill/>
        </p:spPr>
      </p:pic>
      <p:pic>
        <p:nvPicPr>
          <p:cNvPr id="35842" name="Рисунок 49"/>
          <p:cNvPicPr>
            <a:picLocks noChangeAspect="1" noChangeArrowheads="1"/>
          </p:cNvPicPr>
          <p:nvPr/>
        </p:nvPicPr>
        <p:blipFill>
          <a:blip r:embed="rId14" cstate="print">
            <a:grayscl/>
          </a:blip>
          <a:srcRect/>
          <a:stretch>
            <a:fillRect/>
          </a:stretch>
        </p:blipFill>
        <p:spPr bwMode="auto">
          <a:xfrm>
            <a:off x="1785918" y="5643578"/>
            <a:ext cx="609600" cy="601663"/>
          </a:xfrm>
          <a:prstGeom prst="rect">
            <a:avLst/>
          </a:prstGeom>
          <a:noFill/>
        </p:spPr>
      </p:pic>
      <p:pic>
        <p:nvPicPr>
          <p:cNvPr id="35841" name="Рисунок 30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857356" y="6357958"/>
            <a:ext cx="388938" cy="3508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00100" y="3"/>
          <a:ext cx="8143900" cy="6786583"/>
        </p:xfrm>
        <a:graphic>
          <a:graphicData uri="http://schemas.openxmlformats.org/drawingml/2006/table">
            <a:tbl>
              <a:tblPr/>
              <a:tblGrid>
                <a:gridCol w="2085218"/>
                <a:gridCol w="6058682"/>
              </a:tblGrid>
              <a:tr h="428601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06" marR="61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Термопреобразователь неизолированный</a:t>
                      </a:r>
                      <a:endParaRPr lang="ru-RU" sz="1000">
                        <a:latin typeface="Calibri"/>
                        <a:cs typeface="Times New Roman"/>
                      </a:endParaRPr>
                    </a:p>
                  </a:txBody>
                  <a:tcPr marL="61706" marR="61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06" marR="61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Термопреобразователь изолированный</a:t>
                      </a:r>
                      <a:endParaRPr lang="ru-RU" sz="1000">
                        <a:latin typeface="Calibri"/>
                        <a:cs typeface="Times New Roman"/>
                      </a:endParaRPr>
                    </a:p>
                  </a:txBody>
                  <a:tcPr marL="61706" marR="61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06" marR="61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Преобразователь электронный в измерительной цепи</a:t>
                      </a:r>
                      <a:endParaRPr lang="ru-RU" sz="1000">
                        <a:latin typeface="Calibri"/>
                        <a:cs typeface="Times New Roman"/>
                      </a:endParaRPr>
                    </a:p>
                  </a:txBody>
                  <a:tcPr marL="61706" marR="61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06" marR="61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Преобразователь электронный во вспомогательной цепи</a:t>
                      </a:r>
                      <a:endParaRPr lang="ru-RU" sz="1000" dirty="0">
                        <a:latin typeface="Calibri"/>
                        <a:cs typeface="Times New Roman"/>
                      </a:endParaRPr>
                    </a:p>
                  </a:txBody>
                  <a:tcPr marL="61706" marR="61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06" marR="61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Шунт</a:t>
                      </a:r>
                      <a:endParaRPr lang="ru-RU" sz="1000">
                        <a:latin typeface="Calibri"/>
                        <a:cs typeface="Times New Roman"/>
                      </a:endParaRPr>
                    </a:p>
                  </a:txBody>
                  <a:tcPr marL="61706" marR="61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06" marR="617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Сопротивление добавочное</a:t>
                      </a:r>
                      <a:endParaRPr lang="ru-RU" sz="1000">
                        <a:latin typeface="Calibri"/>
                        <a:cs typeface="Times New Roman"/>
                      </a:endParaRPr>
                    </a:p>
                  </a:txBody>
                  <a:tcPr marL="61706" marR="61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06" marR="61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Экран магнитный</a:t>
                      </a:r>
                      <a:endParaRPr lang="ru-RU" sz="1000">
                        <a:latin typeface="Calibri"/>
                        <a:cs typeface="Times New Roman"/>
                      </a:endParaRPr>
                    </a:p>
                  </a:txBody>
                  <a:tcPr marL="61706" marR="61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06" marR="61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Экран электростатический</a:t>
                      </a:r>
                      <a:endParaRPr lang="ru-RU" sz="1000">
                        <a:latin typeface="Calibri"/>
                        <a:cs typeface="Times New Roman"/>
                      </a:endParaRPr>
                    </a:p>
                  </a:txBody>
                  <a:tcPr marL="61706" marR="61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06" marR="61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Магнитная индукция, выраженная в милитеслах (например,2 мТ), вызывающая изменение показаний, соответствующее обозначению класса точности</a:t>
                      </a:r>
                      <a:endParaRPr lang="ru-RU" sz="1000">
                        <a:latin typeface="Calibri"/>
                        <a:cs typeface="Times New Roman"/>
                      </a:endParaRPr>
                    </a:p>
                  </a:txBody>
                  <a:tcPr marL="61706" marR="61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06" marR="61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Поле электрическое, выраженное в кВ/м (например, 10 кВ/м) вызывающее изменение показаний, соответствующее обозначению класса точности</a:t>
                      </a:r>
                      <a:endParaRPr lang="ru-RU" sz="1000">
                        <a:latin typeface="Calibri"/>
                        <a:cs typeface="Times New Roman"/>
                      </a:endParaRPr>
                    </a:p>
                  </a:txBody>
                  <a:tcPr marL="61706" marR="61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06" marR="61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Зажим для заземления</a:t>
                      </a:r>
                      <a:endParaRPr lang="ru-RU" sz="1000">
                        <a:latin typeface="Calibri"/>
                        <a:cs typeface="Times New Roman"/>
                      </a:endParaRPr>
                    </a:p>
                  </a:txBody>
                  <a:tcPr marL="61706" marR="61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119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06" marR="61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Корректор</a:t>
                      </a:r>
                      <a:endParaRPr lang="ru-RU" sz="1000">
                        <a:latin typeface="Calibri"/>
                        <a:cs typeface="Times New Roman"/>
                      </a:endParaRPr>
                    </a:p>
                  </a:txBody>
                  <a:tcPr marL="61706" marR="61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32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06" marR="61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Ссылка на соответствующий документ</a:t>
                      </a:r>
                      <a:endParaRPr lang="ru-RU" sz="1000" dirty="0">
                        <a:latin typeface="Calibri"/>
                        <a:cs typeface="Times New Roman"/>
                      </a:endParaRPr>
                    </a:p>
                  </a:txBody>
                  <a:tcPr marL="61706" marR="617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5853" name="Рисунок 4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56" y="142852"/>
            <a:ext cx="500066" cy="265762"/>
          </a:xfrm>
          <a:prstGeom prst="rect">
            <a:avLst/>
          </a:prstGeom>
          <a:noFill/>
        </p:spPr>
      </p:pic>
      <p:pic>
        <p:nvPicPr>
          <p:cNvPr id="35852" name="Рисунок 4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85918" y="500043"/>
            <a:ext cx="571504" cy="329176"/>
          </a:xfrm>
          <a:prstGeom prst="rect">
            <a:avLst/>
          </a:prstGeom>
          <a:noFill/>
        </p:spPr>
      </p:pic>
      <p:graphicFrame>
        <p:nvGraphicFramePr>
          <p:cNvPr id="35851" name="Object 11"/>
          <p:cNvGraphicFramePr>
            <a:graphicFrameLocks noChangeAspect="1"/>
          </p:cNvGraphicFramePr>
          <p:nvPr/>
        </p:nvGraphicFramePr>
        <p:xfrm>
          <a:off x="1857356" y="928670"/>
          <a:ext cx="500034" cy="435079"/>
        </p:xfrm>
        <a:graphic>
          <a:graphicData uri="http://schemas.openxmlformats.org/presentationml/2006/ole">
            <p:oleObj spid="_x0000_s36866" name="Точечный рисунок" r:id="rId5" imgW="647619" imgH="561905" progId="PBrush">
              <p:embed/>
            </p:oleObj>
          </a:graphicData>
        </a:graphic>
      </p:graphicFrame>
      <p:graphicFrame>
        <p:nvGraphicFramePr>
          <p:cNvPr id="35850" name="Object 10"/>
          <p:cNvGraphicFramePr>
            <a:graphicFrameLocks noChangeAspect="1"/>
          </p:cNvGraphicFramePr>
          <p:nvPr/>
        </p:nvGraphicFramePr>
        <p:xfrm>
          <a:off x="1785918" y="1377539"/>
          <a:ext cx="571503" cy="479825"/>
        </p:xfrm>
        <a:graphic>
          <a:graphicData uri="http://schemas.openxmlformats.org/presentationml/2006/ole">
            <p:oleObj spid="_x0000_s36867" name="Точечный рисунок" r:id="rId6" imgW="676369" imgH="561905" progId="PBrush">
              <p:embed/>
            </p:oleObj>
          </a:graphicData>
        </a:graphic>
      </p:graphicFrame>
      <p:pic>
        <p:nvPicPr>
          <p:cNvPr id="35849" name="Рисунок 27"/>
          <p:cNvPicPr>
            <a:picLocks noChangeAspect="1" noChangeArrowheads="1"/>
          </p:cNvPicPr>
          <p:nvPr/>
        </p:nvPicPr>
        <p:blipFill>
          <a:blip r:embed="rId7" cstate="print">
            <a:grayscl/>
          </a:blip>
          <a:srcRect/>
          <a:stretch>
            <a:fillRect/>
          </a:stretch>
        </p:blipFill>
        <p:spPr bwMode="auto">
          <a:xfrm>
            <a:off x="1714480" y="1928802"/>
            <a:ext cx="642942" cy="324855"/>
          </a:xfrm>
          <a:prstGeom prst="rect">
            <a:avLst/>
          </a:prstGeom>
          <a:noFill/>
        </p:spPr>
      </p:pic>
      <p:pic>
        <p:nvPicPr>
          <p:cNvPr id="35848" name="Рисунок 44"/>
          <p:cNvPicPr>
            <a:picLocks noChangeAspect="1" noChangeArrowheads="1"/>
          </p:cNvPicPr>
          <p:nvPr/>
        </p:nvPicPr>
        <p:blipFill>
          <a:blip r:embed="rId8" cstate="print">
            <a:grayscl/>
          </a:blip>
          <a:srcRect/>
          <a:stretch>
            <a:fillRect/>
          </a:stretch>
        </p:blipFill>
        <p:spPr bwMode="auto">
          <a:xfrm>
            <a:off x="1714480" y="2357430"/>
            <a:ext cx="714380" cy="254951"/>
          </a:xfrm>
          <a:prstGeom prst="rect">
            <a:avLst/>
          </a:prstGeom>
          <a:noFill/>
        </p:spPr>
      </p:pic>
      <p:graphicFrame>
        <p:nvGraphicFramePr>
          <p:cNvPr id="35847" name="Object 7"/>
          <p:cNvGraphicFramePr>
            <a:graphicFrameLocks noChangeAspect="1"/>
          </p:cNvGraphicFramePr>
          <p:nvPr/>
        </p:nvGraphicFramePr>
        <p:xfrm>
          <a:off x="1857356" y="2714620"/>
          <a:ext cx="435107" cy="500066"/>
        </p:xfrm>
        <a:graphic>
          <a:graphicData uri="http://schemas.openxmlformats.org/presentationml/2006/ole">
            <p:oleObj spid="_x0000_s36868" name="Точечный рисунок" r:id="rId9" imgW="561905" imgH="647619" progId="PBrush">
              <p:embed/>
            </p:oleObj>
          </a:graphicData>
        </a:graphic>
      </p:graphicFrame>
      <p:graphicFrame>
        <p:nvGraphicFramePr>
          <p:cNvPr id="35846" name="Object 6"/>
          <p:cNvGraphicFramePr>
            <a:graphicFrameLocks noChangeAspect="1"/>
          </p:cNvGraphicFramePr>
          <p:nvPr/>
        </p:nvGraphicFramePr>
        <p:xfrm>
          <a:off x="1785918" y="3286124"/>
          <a:ext cx="500066" cy="449257"/>
        </p:xfrm>
        <a:graphic>
          <a:graphicData uri="http://schemas.openxmlformats.org/presentationml/2006/ole">
            <p:oleObj spid="_x0000_s36869" name="Точечный рисунок" r:id="rId10" imgW="590476" imgH="533474" progId="PBrush">
              <p:embed/>
            </p:oleObj>
          </a:graphicData>
        </a:graphic>
      </p:graphicFrame>
      <p:pic>
        <p:nvPicPr>
          <p:cNvPr id="35845" name="Рисунок 33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785918" y="3857628"/>
            <a:ext cx="495300" cy="563563"/>
          </a:xfrm>
          <a:prstGeom prst="rect">
            <a:avLst/>
          </a:prstGeom>
          <a:noFill/>
        </p:spPr>
      </p:pic>
      <p:pic>
        <p:nvPicPr>
          <p:cNvPr id="35844" name="Рисунок 4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785918" y="4500570"/>
            <a:ext cx="526096" cy="500066"/>
          </a:xfrm>
          <a:prstGeom prst="rect">
            <a:avLst/>
          </a:prstGeom>
          <a:noFill/>
        </p:spPr>
      </p:pic>
      <p:pic>
        <p:nvPicPr>
          <p:cNvPr id="35843" name="Рисунок 4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85918" y="5072074"/>
            <a:ext cx="519327" cy="428628"/>
          </a:xfrm>
          <a:prstGeom prst="rect">
            <a:avLst/>
          </a:prstGeom>
          <a:noFill/>
        </p:spPr>
      </p:pic>
      <p:pic>
        <p:nvPicPr>
          <p:cNvPr id="35842" name="Рисунок 49"/>
          <p:cNvPicPr>
            <a:picLocks noChangeAspect="1" noChangeArrowheads="1"/>
          </p:cNvPicPr>
          <p:nvPr/>
        </p:nvPicPr>
        <p:blipFill>
          <a:blip r:embed="rId14" cstate="print">
            <a:grayscl/>
          </a:blip>
          <a:srcRect/>
          <a:stretch>
            <a:fillRect/>
          </a:stretch>
        </p:blipFill>
        <p:spPr bwMode="auto">
          <a:xfrm>
            <a:off x="1785918" y="5643578"/>
            <a:ext cx="609600" cy="601663"/>
          </a:xfrm>
          <a:prstGeom prst="rect">
            <a:avLst/>
          </a:prstGeom>
          <a:noFill/>
        </p:spPr>
      </p:pic>
      <p:pic>
        <p:nvPicPr>
          <p:cNvPr id="35841" name="Рисунок 30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857356" y="6357958"/>
            <a:ext cx="388938" cy="3508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74638"/>
            <a:ext cx="7576398" cy="654032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Задание по практической работе</a:t>
            </a:r>
            <a:r>
              <a:rPr lang="ru-RU" sz="4000" i="1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785794"/>
            <a:ext cx="7136920" cy="838192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Ознакомиться с конструкцией учебных приборов.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 надписям на панелях приборов определить основные характеристики приборов.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Заполнить таблицу 3 для приборов, предоставленных преподавателем.</a:t>
            </a:r>
          </a:p>
          <a:p>
            <a:pPr lvl="0"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23728" y="1772816"/>
          <a:ext cx="6587404" cy="4526612"/>
        </p:xfrm>
        <a:graphic>
          <a:graphicData uri="http://schemas.openxmlformats.org/drawingml/2006/table">
            <a:tbl>
              <a:tblPr/>
              <a:tblGrid>
                <a:gridCol w="4131404"/>
                <a:gridCol w="1228000"/>
                <a:gridCol w="1228000"/>
              </a:tblGrid>
              <a:tr h="260144"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Основные характеристики приборов</a:t>
                      </a:r>
                    </a:p>
                  </a:txBody>
                  <a:tcPr marL="62470" marR="624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470" marR="624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2470" marR="624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026"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2470" marR="62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амперметр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470" marR="62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вольтметр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470" marR="62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026"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Тип</a:t>
                      </a:r>
                    </a:p>
                  </a:txBody>
                  <a:tcPr marL="62470" marR="62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470" marR="62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470" marR="62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026"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Принцип действия</a:t>
                      </a:r>
                    </a:p>
                  </a:txBody>
                  <a:tcPr marL="62470" marR="62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470" marR="62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470" marR="62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026"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Тип шкалы</a:t>
                      </a:r>
                    </a:p>
                  </a:txBody>
                  <a:tcPr marL="62470" marR="62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470" marR="62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470" marR="62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026"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Род тока</a:t>
                      </a:r>
                    </a:p>
                  </a:txBody>
                  <a:tcPr marL="62470" marR="62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470" marR="62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470" marR="62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026"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Число фаз</a:t>
                      </a:r>
                    </a:p>
                  </a:txBody>
                  <a:tcPr marL="62470" marR="62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470" marR="62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470" marR="62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026"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Пределы измерения</a:t>
                      </a:r>
                    </a:p>
                  </a:txBody>
                  <a:tcPr marL="62470" marR="62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470" marR="62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470" marR="62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026"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Цена деления</a:t>
                      </a:r>
                    </a:p>
                  </a:txBody>
                  <a:tcPr marL="62470" marR="62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470" marR="62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470" marR="62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026"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Класс точности</a:t>
                      </a:r>
                    </a:p>
                  </a:txBody>
                  <a:tcPr marL="62470" marR="62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470" marR="62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470" marR="62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026"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Класс по условиям эксплуатации</a:t>
                      </a:r>
                    </a:p>
                  </a:txBody>
                  <a:tcPr marL="62470" marR="62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470" marR="62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470" marR="62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026"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Категория защиты от полей</a:t>
                      </a:r>
                    </a:p>
                  </a:txBody>
                  <a:tcPr marL="62470" marR="62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470" marR="62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470" marR="62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026"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Рабочее положение</a:t>
                      </a:r>
                    </a:p>
                  </a:txBody>
                  <a:tcPr marL="62470" marR="62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470" marR="62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470" marR="62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026"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Изоляция испытана</a:t>
                      </a:r>
                    </a:p>
                  </a:txBody>
                  <a:tcPr marL="62470" marR="62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470" marR="62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470" marR="62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026"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Год выпуска</a:t>
                      </a:r>
                    </a:p>
                  </a:txBody>
                  <a:tcPr marL="62470" marR="62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470" marR="62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470" marR="62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026"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Марка завода</a:t>
                      </a:r>
                    </a:p>
                  </a:txBody>
                  <a:tcPr marL="62470" marR="62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470" marR="62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470" marR="62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026"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Заводской номер</a:t>
                      </a:r>
                    </a:p>
                  </a:txBody>
                  <a:tcPr marL="62470" marR="62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470" marR="62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470" marR="62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026"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ГОСТ</a:t>
                      </a:r>
                    </a:p>
                  </a:txBody>
                  <a:tcPr marL="62470" marR="62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470" marR="62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470" marR="62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026"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Прочие</a:t>
                      </a:r>
                    </a:p>
                  </a:txBody>
                  <a:tcPr marL="62470" marR="62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470" marR="62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470" marR="62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3"/>
                </a:solidFill>
              </a:rPr>
              <a:t>Тестирование по практическому занятию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988840"/>
            <a:ext cx="7406640" cy="4392488"/>
          </a:xfrm>
        </p:spPr>
        <p:txBody>
          <a:bodyPr>
            <a:normAutofit fontScale="25000" lnSpcReduction="20000"/>
          </a:bodyPr>
          <a:lstStyle/>
          <a:p>
            <a:r>
              <a:rPr lang="ru-RU" sz="1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Какие средства измерений предназначены для воспроизведения и/или хранения физической величины:</a:t>
            </a:r>
          </a:p>
          <a:p>
            <a:endParaRPr lang="ru-RU" sz="1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1)меры;</a:t>
            </a:r>
          </a:p>
          <a:p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2)индикаторы;</a:t>
            </a:r>
          </a:p>
          <a:p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3)измерительные приборы;</a:t>
            </a:r>
          </a:p>
          <a:p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4)измерительные системы;</a:t>
            </a:r>
          </a:p>
          <a:p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5)измерительные установки;</a:t>
            </a:r>
          </a:p>
          <a:p>
            <a:r>
              <a:rPr lang="ru-RU" sz="11200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1"/>
          <p:cNvSpPr>
            <a:spLocks noChangeArrowheads="1"/>
          </p:cNvSpPr>
          <p:nvPr/>
        </p:nvSpPr>
        <p:spPr bwMode="auto">
          <a:xfrm>
            <a:off x="1187624" y="623008"/>
            <a:ext cx="7488832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2.Какие средства измерений представляют собой совокупность измерительных преобразователей и отсчетного устройства: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1)меры;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2)индикаторы;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3)измерительные приборы;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4)измерительные системы;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5)измерительные установки.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1"/>
          <p:cNvSpPr>
            <a:spLocks noChangeArrowheads="1"/>
          </p:cNvSpPr>
          <p:nvPr/>
        </p:nvSpPr>
        <p:spPr bwMode="auto">
          <a:xfrm>
            <a:off x="1331640" y="925383"/>
            <a:ext cx="7344816" cy="510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Какие средства измерений состоят из функционально объединенных средств измерений и вспомогательных устройств, территориально разобщенных и соединенных каналами связи: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1)меры;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2)индикаторы;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3)измерительные приборы;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4)измерительные системы;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5)измерительные установки;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6)измерительные преобразователи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1"/>
          <p:cNvSpPr>
            <a:spLocks noChangeArrowheads="1"/>
          </p:cNvSpPr>
          <p:nvPr/>
        </p:nvSpPr>
        <p:spPr bwMode="auto">
          <a:xfrm>
            <a:off x="1259632" y="713417"/>
            <a:ext cx="7560840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Какие средства измерений состоят из функционально объединенных средств измерений и вспомогательных устройств, собранных в одном месте: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 smtClean="0">
              <a:solidFill>
                <a:srgbClr val="FF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измерительные приборы;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2)измерительные системы;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3)измерительные установки;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4)измерительные преобразователи;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5)эталоны.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331640" y="692696"/>
          <a:ext cx="7560840" cy="5650466"/>
        </p:xfrm>
        <a:graphic>
          <a:graphicData uri="http://schemas.openxmlformats.org/drawingml/2006/table">
            <a:tbl>
              <a:tblPr/>
              <a:tblGrid>
                <a:gridCol w="7560840"/>
              </a:tblGrid>
              <a:tr h="31436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5.Техническое </a:t>
                      </a: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устройство, хранящие и (или) воспроизводящие единицу измерения и имеющие нормированные метрологические </a:t>
                      </a: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характеристики</a:t>
                      </a: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называется </a:t>
                      </a: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…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683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228600" algn="l"/>
                        </a:tabLs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средство измерения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228600" algn="l"/>
                        </a:tabLs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вспомогательное устройство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228600" algn="l"/>
                        </a:tabLs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измерительная установка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228600" algn="l"/>
                        </a:tabLs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измерительный комплекс</a:t>
                      </a:r>
                    </a:p>
                  </a:txBody>
                  <a:tcPr marL="64736" marR="6473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124886"/>
          </a:xfrm>
        </p:spPr>
        <p:txBody>
          <a:bodyPr/>
          <a:lstStyle/>
          <a:p>
            <a:pPr algn="ctr"/>
            <a:r>
              <a:rPr lang="ru-RU" dirty="0" smtClean="0"/>
              <a:t>КЛЮЧ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4293080" y="6857999"/>
            <a:ext cx="4094272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979712" y="2060848"/>
          <a:ext cx="6096000" cy="464451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48000"/>
                <a:gridCol w="3048000"/>
              </a:tblGrid>
              <a:tr h="774086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№ вопроса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№ ответа</a:t>
                      </a:r>
                      <a:endParaRPr lang="ru-RU" sz="2800" dirty="0"/>
                    </a:p>
                  </a:txBody>
                  <a:tcPr/>
                </a:tc>
              </a:tr>
              <a:tr h="774086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74086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74086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74086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74086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1115616" y="972903"/>
            <a:ext cx="7812360" cy="446276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Физическая величина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– это …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1.объект измерения;    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2.величина, подлежащая измерению, измеряемая или измеренная в соответствии с основной целью измерительной задачи;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3.одно из свойств физического объекта, общее в качественном отношении для многих физических объектов, но в количественном отношении индивидуальное для каждого из них.  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Подведение итогов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527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49675"/>
                <a:gridCol w="3749675"/>
              </a:tblGrid>
              <a:tr h="838192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Оценка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набранных баллов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0820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«2»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0820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«3»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0820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«4»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0820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«5»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1"/>
          <p:cNvSpPr>
            <a:spLocks noChangeArrowheads="1"/>
          </p:cNvSpPr>
          <p:nvPr/>
        </p:nvSpPr>
        <p:spPr bwMode="auto">
          <a:xfrm>
            <a:off x="1115616" y="2359621"/>
            <a:ext cx="8028384" cy="584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340768"/>
            <a:ext cx="7560840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41" name="Rectangle 1"/>
          <p:cNvSpPr>
            <a:spLocks noChangeArrowheads="1"/>
          </p:cNvSpPr>
          <p:nvPr/>
        </p:nvSpPr>
        <p:spPr bwMode="auto">
          <a:xfrm>
            <a:off x="1331640" y="6609"/>
            <a:ext cx="781236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3.Найдите цену деления и снимите показания стрелки?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1691680" y="4805478"/>
            <a:ext cx="712879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Цена деления =                                           Цена деления =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Показания стрелки =                                  Показания стрелки =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1"/>
          <p:cNvSpPr>
            <a:spLocks noChangeArrowheads="1"/>
          </p:cNvSpPr>
          <p:nvPr/>
        </p:nvSpPr>
        <p:spPr bwMode="auto">
          <a:xfrm>
            <a:off x="1187624" y="452569"/>
            <a:ext cx="7704856" cy="501675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Измерением называется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…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выбор технического средства, имеющего нормированные метрологические характеристики;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2.операция сравнения неизвестного с известным;          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3.опытное нахождение значения физической величины с    помощью технических средств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1"/>
          <p:cNvSpPr>
            <a:spLocks noChangeArrowheads="1"/>
          </p:cNvSpPr>
          <p:nvPr/>
        </p:nvSpPr>
        <p:spPr bwMode="auto">
          <a:xfrm>
            <a:off x="1331640" y="402337"/>
            <a:ext cx="7560840" cy="5509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5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Какой раздел метрологии посвящен изучению теоретических основ метрологии?</a:t>
            </a:r>
          </a:p>
          <a:p>
            <a:endParaRPr lang="ru-RU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1.Законодательная метрология.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2.Практическая метрология.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3. Прикладная метрология.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4. Теоретическая метрология.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5. Экспериментальная метрология.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1"/>
          <p:cNvSpPr>
            <a:spLocks noChangeArrowheads="1"/>
          </p:cNvSpPr>
          <p:nvPr/>
        </p:nvSpPr>
        <p:spPr bwMode="auto">
          <a:xfrm>
            <a:off x="1259632" y="734510"/>
            <a:ext cx="7272808" cy="403187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К объектам измерения относятся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…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образцовые меры и приборы;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 физические величины;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меры и стандартные образцы.  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1"/>
          <p:cNvSpPr>
            <a:spLocks noChangeArrowheads="1"/>
          </p:cNvSpPr>
          <p:nvPr/>
        </p:nvSpPr>
        <p:spPr bwMode="auto">
          <a:xfrm>
            <a:off x="1331640" y="790297"/>
            <a:ext cx="7560840" cy="501675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Единством измерений называется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…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система калибровки средств измерений;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сличение национальных эталонов с международными;  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 состояние измерений, при которых их результаты выражены в узаконенных единицах величин и погрешности измерений не выходят за установленные пределы с заданной вероятностью.  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470</TotalTime>
  <Words>1973</Words>
  <Application>Microsoft Office PowerPoint</Application>
  <PresentationFormat>Экран (4:3)</PresentationFormat>
  <Paragraphs>527</Paragraphs>
  <Slides>40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2" baseType="lpstr">
      <vt:lpstr>Солнцестояние</vt:lpstr>
      <vt:lpstr>Точечный рисунок</vt:lpstr>
      <vt:lpstr>Слайд 1</vt:lpstr>
      <vt:lpstr>План  урока</vt:lpstr>
      <vt:lpstr>Вопросы по пройденному материалу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Теоретические сведения</vt:lpstr>
      <vt:lpstr>Классификация средств измерений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Теоретические сведения для выполнения практического задания</vt:lpstr>
      <vt:lpstr>Талица 1</vt:lpstr>
      <vt:lpstr>Слайд 22</vt:lpstr>
      <vt:lpstr>Слайд 23</vt:lpstr>
      <vt:lpstr>Примечание: Условное обозначение радиоизмерительного прибора состоит из обозначения вида, к которому он относится, и номера модели; перед номером модели ставится дефис. В случае модернизации или усовершенствования прибора в конце обозначения прибора добавляется буква А (при первой модернизации), Б (при второй) и т. д. по порядку. После признака модернизации указывается признак условий работы прибора, а после него признак конструктивной модификации. Порядковый номер конструктивной модификации обозначается арабскими цифрами через дробь.  Например, прибор В2-3БТ/2 является вольтметром постоянного тока, третьей модели, второй модернизации, предназначен для работы в условиях тропического климата и относится ко второй конструкторской модификации. По выполняемым метрологическим функциям. По выполняемым метрологическим функциям РИП подразделяются на эталоны, образцовые приборы, рабочие приборы. По роду тока. Эта классификация позволяет определить, в цепях какого тока можно применять данный прибор. Это обозначают условными знаками на шкале прибора (см. табл. 2). По классу точности. Класс точности прибора обозначают числом, равным допускаемой приведенной погрешности, выраженной в процентах. Выпускают приборы следующих классов точности: 0,02; 0,05; 0,1; 0,2; 0,5; 1,0; 1,5; 2,5; 4,0.. Аналоговые приборы электромеханической группы классов точности 0,02; 0,05; 0,1; 0,5 относятся к образцовым приборам, т.е. используются для поверки. Приборы классов точности 1; 1,5; 2,5; 4 относятся к техническим (рабочим). Для счетчиков активной энергии шкала классов точности несколько другая: 0,5; 1,0; 2,0; 2,5. Цифру, обозначающую класс точности, указывают на шкале прибора По условиям эксплуатации. В зависимости от рабочих и предельных климатических условий (диапазона температур и относительной влажности воздуха) РИП делятся на пять групп.    </vt:lpstr>
      <vt:lpstr>Слайд 25</vt:lpstr>
      <vt:lpstr>Слайд 26</vt:lpstr>
      <vt:lpstr>Таблица 2</vt:lpstr>
      <vt:lpstr>Слайд 28</vt:lpstr>
      <vt:lpstr>Слайд 29</vt:lpstr>
      <vt:lpstr>Слайд 30</vt:lpstr>
      <vt:lpstr>Слайд 31</vt:lpstr>
      <vt:lpstr>Слайд 32</vt:lpstr>
      <vt:lpstr>Задание по практической работе: </vt:lpstr>
      <vt:lpstr>Тестирование по практическому занятию</vt:lpstr>
      <vt:lpstr>Слайд 35</vt:lpstr>
      <vt:lpstr>Слайд 36</vt:lpstr>
      <vt:lpstr>Слайд 37</vt:lpstr>
      <vt:lpstr>Слайд 38</vt:lpstr>
      <vt:lpstr>КЛЮЧ</vt:lpstr>
      <vt:lpstr>Подведение итогов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Практическая работа</dc:title>
  <dc:creator>Сотрудник</dc:creator>
  <cp:lastModifiedBy>User1</cp:lastModifiedBy>
  <cp:revision>52</cp:revision>
  <dcterms:created xsi:type="dcterms:W3CDTF">2020-12-03T11:58:57Z</dcterms:created>
  <dcterms:modified xsi:type="dcterms:W3CDTF">2020-12-22T12:34:52Z</dcterms:modified>
</cp:coreProperties>
</file>